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handoutMasterIdLst>
    <p:handoutMasterId r:id="rId44"/>
  </p:handoutMasterIdLst>
  <p:sldIdLst>
    <p:sldId id="256" r:id="rId2"/>
    <p:sldId id="298" r:id="rId3"/>
    <p:sldId id="287" r:id="rId4"/>
    <p:sldId id="289" r:id="rId5"/>
    <p:sldId id="292" r:id="rId6"/>
    <p:sldId id="294" r:id="rId7"/>
    <p:sldId id="295" r:id="rId8"/>
    <p:sldId id="299" r:id="rId9"/>
    <p:sldId id="301" r:id="rId10"/>
    <p:sldId id="302" r:id="rId11"/>
    <p:sldId id="303" r:id="rId12"/>
    <p:sldId id="305" r:id="rId13"/>
    <p:sldId id="306" r:id="rId14"/>
    <p:sldId id="307" r:id="rId15"/>
    <p:sldId id="340" r:id="rId16"/>
    <p:sldId id="308" r:id="rId17"/>
    <p:sldId id="296" r:id="rId18"/>
    <p:sldId id="309" r:id="rId19"/>
    <p:sldId id="310" r:id="rId20"/>
    <p:sldId id="311" r:id="rId21"/>
    <p:sldId id="320" r:id="rId22"/>
    <p:sldId id="324" r:id="rId23"/>
    <p:sldId id="325" r:id="rId24"/>
    <p:sldId id="326" r:id="rId25"/>
    <p:sldId id="327" r:id="rId26"/>
    <p:sldId id="328" r:id="rId27"/>
    <p:sldId id="329" r:id="rId28"/>
    <p:sldId id="330" r:id="rId29"/>
    <p:sldId id="331" r:id="rId30"/>
    <p:sldId id="332" r:id="rId31"/>
    <p:sldId id="314" r:id="rId32"/>
    <p:sldId id="333" r:id="rId33"/>
    <p:sldId id="334" r:id="rId34"/>
    <p:sldId id="315" r:id="rId35"/>
    <p:sldId id="316" r:id="rId36"/>
    <p:sldId id="317" r:id="rId37"/>
    <p:sldId id="319" r:id="rId38"/>
    <p:sldId id="335" r:id="rId39"/>
    <p:sldId id="339" r:id="rId40"/>
    <p:sldId id="338" r:id="rId41"/>
    <p:sldId id="337" r:id="rId42"/>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7D01241D-D493-4B23-9EA8-6C5F99BFAAC0}">
          <p14:sldIdLst>
            <p14:sldId id="256"/>
            <p14:sldId id="298"/>
          </p14:sldIdLst>
        </p14:section>
        <p14:section name="Motivation" id="{9A1A4C73-70DA-4893-A256-DA98436E0579}">
          <p14:sldIdLst>
            <p14:sldId id="287"/>
            <p14:sldId id="289"/>
            <p14:sldId id="292"/>
            <p14:sldId id="294"/>
            <p14:sldId id="295"/>
            <p14:sldId id="299"/>
            <p14:sldId id="301"/>
            <p14:sldId id="302"/>
            <p14:sldId id="303"/>
            <p14:sldId id="305"/>
            <p14:sldId id="306"/>
            <p14:sldId id="307"/>
            <p14:sldId id="340"/>
            <p14:sldId id="308"/>
            <p14:sldId id="296"/>
            <p14:sldId id="309"/>
            <p14:sldId id="310"/>
            <p14:sldId id="311"/>
            <p14:sldId id="320"/>
            <p14:sldId id="324"/>
            <p14:sldId id="325"/>
            <p14:sldId id="326"/>
            <p14:sldId id="327"/>
            <p14:sldId id="328"/>
            <p14:sldId id="329"/>
            <p14:sldId id="330"/>
            <p14:sldId id="331"/>
            <p14:sldId id="332"/>
            <p14:sldId id="314"/>
            <p14:sldId id="333"/>
            <p14:sldId id="334"/>
            <p14:sldId id="315"/>
            <p14:sldId id="316"/>
            <p14:sldId id="317"/>
            <p14:sldId id="319"/>
          </p14:sldIdLst>
        </p14:section>
        <p14:section name="Conclusion" id="{89A25AA4-E547-4828-984F-FF566896814A}">
          <p14:sldIdLst>
            <p14:sldId id="335"/>
            <p14:sldId id="339"/>
            <p14:sldId id="338"/>
          </p14:sldIdLst>
        </p14:section>
        <p14:section name="References" id="{871C8F17-361D-4432-A4C4-FF0817C71552}">
          <p14:sldIdLst>
            <p14:sldId id="33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0064A8"/>
    <a:srgbClr val="969696"/>
    <a:srgbClr val="E6E6E6"/>
    <a:srgbClr val="B3B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p:cViewPr varScale="1">
        <p:scale>
          <a:sx n="62" d="100"/>
          <a:sy n="62" d="100"/>
        </p:scale>
        <p:origin x="72" y="92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450749-B4E8-6949-A584-8C5C30CE0914}" type="datetimeFigureOut">
              <a:rPr lang="de-DE" smtClean="0"/>
              <a:t>02.07.2021</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E2A21F-81DB-0145-A025-2D21E557AFFE}" type="slidenum">
              <a:rPr lang="de-DE" smtClean="0"/>
              <a:t>‹#›</a:t>
            </a:fld>
            <a:endParaRPr lang="de-DE"/>
          </a:p>
        </p:txBody>
      </p:sp>
    </p:spTree>
    <p:extLst>
      <p:ext uri="{BB962C8B-B14F-4D97-AF65-F5344CB8AC3E}">
        <p14:creationId xmlns:p14="http://schemas.microsoft.com/office/powerpoint/2010/main" val="21035603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B929B3-EDC4-4292-BA5A-2119A16C91BC}" type="datetimeFigureOut">
              <a:rPr lang="de-DE" smtClean="0"/>
              <a:t>02.07.2021</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0E0915-CD52-4968-84CC-DCADF0878D91}" type="slidenum">
              <a:rPr lang="de-DE" smtClean="0"/>
              <a:t>‹#›</a:t>
            </a:fld>
            <a:endParaRPr lang="de-DE"/>
          </a:p>
        </p:txBody>
      </p:sp>
    </p:spTree>
    <p:extLst>
      <p:ext uri="{BB962C8B-B14F-4D97-AF65-F5344CB8AC3E}">
        <p14:creationId xmlns:p14="http://schemas.microsoft.com/office/powerpoint/2010/main" val="242156646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9" name="Titel 1"/>
          <p:cNvSpPr>
            <a:spLocks noGrp="1"/>
          </p:cNvSpPr>
          <p:nvPr>
            <p:ph type="ctrTitle" hasCustomPrompt="1"/>
          </p:nvPr>
        </p:nvSpPr>
        <p:spPr>
          <a:xfrm>
            <a:off x="918000" y="1059582"/>
            <a:ext cx="7326000" cy="1296144"/>
          </a:xfrm>
        </p:spPr>
        <p:txBody>
          <a:bodyPr>
            <a:normAutofit/>
          </a:bodyPr>
          <a:lstStyle>
            <a:lvl1pPr>
              <a:defRPr sz="2800" b="1">
                <a:solidFill>
                  <a:schemeClr val="tx1"/>
                </a:solidFill>
              </a:defRPr>
            </a:lvl1pPr>
          </a:lstStyle>
          <a:p>
            <a:r>
              <a:rPr lang="de-DE"/>
              <a:t>TITELMASTERFORMAT DURCH KLICKEN BEARBEITEN</a:t>
            </a:r>
          </a:p>
        </p:txBody>
      </p:sp>
      <p:pic>
        <p:nvPicPr>
          <p:cNvPr id="14" name="Grafik 13" descr="Wort-Bild-Marke der TU Bergakademie Freiberg mit Claim: &quot;Die Ressourcenuniversität- Seit 1765.&quot;"/>
          <p:cNvPicPr>
            <a:picLocks noChangeAspect="1"/>
          </p:cNvPicPr>
          <p:nvPr userDrawn="1"/>
        </p:nvPicPr>
        <p:blipFill rotWithShape="1">
          <a:blip r:embed="rId2" cstate="print">
            <a:extLst>
              <a:ext uri="{28A0092B-C50C-407E-A947-70E740481C1C}">
                <a14:useLocalDpi xmlns:a14="http://schemas.microsoft.com/office/drawing/2010/main" val="0"/>
              </a:ext>
            </a:extLst>
          </a:blip>
          <a:srcRect l="29759"/>
          <a:stretch/>
        </p:blipFill>
        <p:spPr>
          <a:xfrm>
            <a:off x="853888" y="180000"/>
            <a:ext cx="1590591" cy="630000"/>
          </a:xfrm>
          <a:prstGeom prst="rect">
            <a:avLst/>
          </a:prstGeom>
        </p:spPr>
      </p:pic>
      <p:sp>
        <p:nvSpPr>
          <p:cNvPr id="15" name="Untertitel 2"/>
          <p:cNvSpPr>
            <a:spLocks noGrp="1"/>
          </p:cNvSpPr>
          <p:nvPr>
            <p:ph type="subTitle" idx="1"/>
          </p:nvPr>
        </p:nvSpPr>
        <p:spPr>
          <a:xfrm>
            <a:off x="0" y="4179600"/>
            <a:ext cx="9144000" cy="422405"/>
          </a:xfrm>
          <a:solidFill>
            <a:srgbClr val="0064A8"/>
          </a:solidFill>
        </p:spPr>
        <p:txBody>
          <a:bodyPr lIns="936000" tIns="72000" rIns="936000" bIns="72000" anchor="ctr" anchorCtr="0">
            <a:spAutoFit/>
          </a:bodyPr>
          <a:lstStyle>
            <a:lvl1pPr marL="0" indent="0" algn="l">
              <a:spcBef>
                <a:spcPts val="0"/>
              </a:spcBef>
              <a:buNone/>
              <a:defRPr sz="18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p>
        </p:txBody>
      </p:sp>
    </p:spTree>
    <p:extLst>
      <p:ext uri="{BB962C8B-B14F-4D97-AF65-F5344CB8AC3E}">
        <p14:creationId xmlns:p14="http://schemas.microsoft.com/office/powerpoint/2010/main" val="390308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936000" y="1491630"/>
            <a:ext cx="7308000" cy="2808312"/>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5"/>
          <p:cNvSpPr>
            <a:spLocks noGrp="1"/>
          </p:cNvSpPr>
          <p:nvPr>
            <p:ph type="sldNum" sz="quarter" idx="4"/>
          </p:nvPr>
        </p:nvSpPr>
        <p:spPr>
          <a:xfrm>
            <a:off x="8244408" y="4659982"/>
            <a:ext cx="729192" cy="365125"/>
          </a:xfrm>
          <a:prstGeom prst="rect">
            <a:avLst/>
          </a:prstGeom>
        </p:spPr>
        <p:txBody>
          <a:bodyPr vert="horz" lIns="0" tIns="0" rIns="0" bIns="0" rtlCol="0" anchor="t" anchorCtr="0"/>
          <a:lstStyle>
            <a:lvl1pPr algn="r">
              <a:defRPr sz="1000">
                <a:solidFill>
                  <a:srgbClr val="969696"/>
                </a:solidFill>
              </a:defRPr>
            </a:lvl1pPr>
          </a:lstStyle>
          <a:p>
            <a:fld id="{F9CA7F02-FF28-4D8F-AF3B-6C950C783A54}" type="slidenum">
              <a:rPr lang="de-DE" smtClean="0"/>
              <a:pPr/>
              <a:t>‹#›</a:t>
            </a:fld>
            <a:endParaRPr lang="de-DE"/>
          </a:p>
        </p:txBody>
      </p:sp>
      <p:sp>
        <p:nvSpPr>
          <p:cNvPr id="10" name="Titelplatzhalter 1"/>
          <p:cNvSpPr>
            <a:spLocks noGrp="1"/>
          </p:cNvSpPr>
          <p:nvPr>
            <p:ph type="title"/>
          </p:nvPr>
        </p:nvSpPr>
        <p:spPr>
          <a:xfrm>
            <a:off x="936000" y="180000"/>
            <a:ext cx="7308000" cy="630000"/>
          </a:xfrm>
          <a:prstGeom prst="rect">
            <a:avLst/>
          </a:prstGeom>
        </p:spPr>
        <p:txBody>
          <a:bodyPr vert="horz" lIns="0" tIns="0" rIns="0" bIns="0" rtlCol="0" anchor="ctr" anchorCtr="0">
            <a:normAutofit/>
          </a:bodyPr>
          <a:lstStyle/>
          <a:p>
            <a:r>
              <a:rPr lang="de-DE"/>
              <a:t>Titelmasterformat durch Klicken bearbeiten</a:t>
            </a:r>
          </a:p>
        </p:txBody>
      </p:sp>
      <p:sp>
        <p:nvSpPr>
          <p:cNvPr id="11" name="Inhaltsplatzhalter 8"/>
          <p:cNvSpPr>
            <a:spLocks noGrp="1"/>
          </p:cNvSpPr>
          <p:nvPr>
            <p:ph sz="quarter" idx="13" hasCustomPrompt="1"/>
          </p:nvPr>
        </p:nvSpPr>
        <p:spPr>
          <a:xfrm>
            <a:off x="936000" y="915566"/>
            <a:ext cx="7308000" cy="429622"/>
          </a:xfrm>
        </p:spPr>
        <p:txBody>
          <a:bodyPr>
            <a:normAutofit/>
          </a:bodyPr>
          <a:lstStyle>
            <a:lvl1pPr>
              <a:defRPr sz="2400" b="1">
                <a:solidFill>
                  <a:srgbClr val="0064A8"/>
                </a:solidFill>
              </a:defRPr>
            </a:lvl1pPr>
          </a:lstStyle>
          <a:p>
            <a:pPr lvl="0"/>
            <a:r>
              <a:rPr lang="de-DE"/>
              <a:t>TITELMASTERFORMAT BEARBEITEN</a:t>
            </a:r>
          </a:p>
        </p:txBody>
      </p:sp>
      <p:sp>
        <p:nvSpPr>
          <p:cNvPr id="12" name="Fußzeilenplatzhalter 4"/>
          <p:cNvSpPr>
            <a:spLocks noGrp="1"/>
          </p:cNvSpPr>
          <p:nvPr>
            <p:ph type="ftr" sz="quarter" idx="3"/>
          </p:nvPr>
        </p:nvSpPr>
        <p:spPr>
          <a:xfrm>
            <a:off x="936000" y="4659982"/>
            <a:ext cx="7308000" cy="360000"/>
          </a:xfrm>
          <a:prstGeom prst="rect">
            <a:avLst/>
          </a:prstGeom>
        </p:spPr>
        <p:txBody>
          <a:bodyPr vert="horz" lIns="0" tIns="0" rIns="0" bIns="0" rtlCol="0" anchor="t" anchorCtr="0"/>
          <a:lstStyle>
            <a:lvl1pPr algn="l">
              <a:defRPr sz="1000">
                <a:solidFill>
                  <a:srgbClr val="969696"/>
                </a:solidFill>
                <a:latin typeface="Arial" pitchFamily="34" charset="0"/>
                <a:cs typeface="Arial" pitchFamily="34" charset="0"/>
              </a:defRPr>
            </a:lvl1pPr>
          </a:lstStyle>
          <a:p>
            <a:r>
              <a:rPr lang="de-DE" dirty="0"/>
              <a:t>TU Bergakademie Freiberg | Vortragender: Max Mustermann | 2020</a:t>
            </a:r>
          </a:p>
        </p:txBody>
      </p:sp>
    </p:spTree>
    <p:extLst>
      <p:ext uri="{BB962C8B-B14F-4D97-AF65-F5344CB8AC3E}">
        <p14:creationId xmlns:p14="http://schemas.microsoft.com/office/powerpoint/2010/main" val="1233595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a:xfrm>
            <a:off x="936000" y="1635646"/>
            <a:ext cx="7308000" cy="2664296"/>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Foliennummernplatzhalter 5"/>
          <p:cNvSpPr>
            <a:spLocks noGrp="1"/>
          </p:cNvSpPr>
          <p:nvPr>
            <p:ph type="sldNum" sz="quarter" idx="4"/>
          </p:nvPr>
        </p:nvSpPr>
        <p:spPr>
          <a:xfrm>
            <a:off x="8244408" y="4659982"/>
            <a:ext cx="729192" cy="365125"/>
          </a:xfrm>
          <a:prstGeom prst="rect">
            <a:avLst/>
          </a:prstGeom>
        </p:spPr>
        <p:txBody>
          <a:bodyPr vert="horz" lIns="0" tIns="0" rIns="0" bIns="0" rtlCol="0" anchor="t" anchorCtr="0"/>
          <a:lstStyle>
            <a:lvl1pPr algn="r">
              <a:defRPr sz="1000">
                <a:solidFill>
                  <a:srgbClr val="969696"/>
                </a:solidFill>
              </a:defRPr>
            </a:lvl1pPr>
          </a:lstStyle>
          <a:p>
            <a:fld id="{F9CA7F02-FF28-4D8F-AF3B-6C950C783A54}" type="slidenum">
              <a:rPr lang="de-DE" smtClean="0"/>
              <a:pPr/>
              <a:t>‹#›</a:t>
            </a:fld>
            <a:endParaRPr lang="de-DE"/>
          </a:p>
        </p:txBody>
      </p:sp>
      <p:sp>
        <p:nvSpPr>
          <p:cNvPr id="9" name="Inhaltsplatzhalter 8"/>
          <p:cNvSpPr>
            <a:spLocks noGrp="1"/>
          </p:cNvSpPr>
          <p:nvPr>
            <p:ph sz="quarter" idx="13" hasCustomPrompt="1"/>
          </p:nvPr>
        </p:nvSpPr>
        <p:spPr>
          <a:xfrm>
            <a:off x="936000" y="915566"/>
            <a:ext cx="7308000" cy="566792"/>
          </a:xfrm>
        </p:spPr>
        <p:txBody>
          <a:bodyPr/>
          <a:lstStyle>
            <a:lvl1pPr>
              <a:spcBef>
                <a:spcPts val="0"/>
              </a:spcBef>
              <a:defRPr b="1">
                <a:solidFill>
                  <a:srgbClr val="0064A8"/>
                </a:solidFill>
                <a:latin typeface="Arial" pitchFamily="34" charset="0"/>
                <a:cs typeface="Arial" pitchFamily="34" charset="0"/>
              </a:defRPr>
            </a:lvl1pPr>
          </a:lstStyle>
          <a:p>
            <a:pPr lvl="0"/>
            <a:r>
              <a:rPr lang="de-DE"/>
              <a:t>TITELMASTERFORMAT </a:t>
            </a:r>
          </a:p>
          <a:p>
            <a:pPr lvl="0"/>
            <a:r>
              <a:rPr lang="de-DE"/>
              <a:t>ZWEIZEILIG BEARBEITEN</a:t>
            </a:r>
          </a:p>
        </p:txBody>
      </p:sp>
      <p:sp>
        <p:nvSpPr>
          <p:cNvPr id="10" name="Titelplatzhalter 1"/>
          <p:cNvSpPr>
            <a:spLocks noGrp="1"/>
          </p:cNvSpPr>
          <p:nvPr>
            <p:ph type="title"/>
          </p:nvPr>
        </p:nvSpPr>
        <p:spPr>
          <a:xfrm>
            <a:off x="936000" y="180000"/>
            <a:ext cx="7308000" cy="630000"/>
          </a:xfrm>
          <a:prstGeom prst="rect">
            <a:avLst/>
          </a:prstGeom>
        </p:spPr>
        <p:txBody>
          <a:bodyPr vert="horz" lIns="0" tIns="0" rIns="0" bIns="0" rtlCol="0" anchor="ctr" anchorCtr="0">
            <a:normAutofit/>
          </a:bodyPr>
          <a:lstStyle/>
          <a:p>
            <a:r>
              <a:rPr lang="de-DE"/>
              <a:t>Titelmasterformat durch Klicken bearbeiten</a:t>
            </a:r>
          </a:p>
        </p:txBody>
      </p:sp>
      <p:sp>
        <p:nvSpPr>
          <p:cNvPr id="7" name="Fußzeilenplatzhalter 4"/>
          <p:cNvSpPr>
            <a:spLocks noGrp="1"/>
          </p:cNvSpPr>
          <p:nvPr>
            <p:ph type="ftr" sz="quarter" idx="3"/>
          </p:nvPr>
        </p:nvSpPr>
        <p:spPr>
          <a:xfrm>
            <a:off x="936000" y="4659982"/>
            <a:ext cx="7308000" cy="360000"/>
          </a:xfrm>
          <a:prstGeom prst="rect">
            <a:avLst/>
          </a:prstGeom>
        </p:spPr>
        <p:txBody>
          <a:bodyPr vert="horz" lIns="0" tIns="0" rIns="0" bIns="0" rtlCol="0" anchor="t" anchorCtr="0"/>
          <a:lstStyle>
            <a:lvl1pPr algn="l">
              <a:defRPr sz="1000">
                <a:solidFill>
                  <a:srgbClr val="969696"/>
                </a:solidFill>
                <a:latin typeface="Arial" pitchFamily="34" charset="0"/>
                <a:cs typeface="Arial" pitchFamily="34" charset="0"/>
              </a:defRPr>
            </a:lvl1pPr>
          </a:lstStyle>
          <a:p>
            <a:r>
              <a:rPr lang="de-DE"/>
              <a:t>TU Bergakademie Freiberg | Vortragender: Max Mustermann | 2020</a:t>
            </a:r>
            <a:endParaRPr lang="de-DE" dirty="0"/>
          </a:p>
        </p:txBody>
      </p:sp>
    </p:spTree>
    <p:extLst>
      <p:ext uri="{BB962C8B-B14F-4D97-AF65-F5344CB8AC3E}">
        <p14:creationId xmlns:p14="http://schemas.microsoft.com/office/powerpoint/2010/main" val="2079044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11" name="Foliennummernplatzhalter 5"/>
          <p:cNvSpPr>
            <a:spLocks noGrp="1"/>
          </p:cNvSpPr>
          <p:nvPr>
            <p:ph type="sldNum" sz="quarter" idx="11"/>
          </p:nvPr>
        </p:nvSpPr>
        <p:spPr>
          <a:xfrm>
            <a:off x="8244408" y="4659982"/>
            <a:ext cx="729192" cy="365125"/>
          </a:xfrm>
          <a:prstGeom prst="rect">
            <a:avLst/>
          </a:prstGeom>
        </p:spPr>
        <p:txBody>
          <a:bodyPr vert="horz" lIns="0" tIns="0" rIns="0" bIns="0" rtlCol="0" anchor="t" anchorCtr="0"/>
          <a:lstStyle>
            <a:lvl1pPr algn="r">
              <a:defRPr sz="1000">
                <a:solidFill>
                  <a:srgbClr val="969696"/>
                </a:solidFill>
              </a:defRPr>
            </a:lvl1pPr>
          </a:lstStyle>
          <a:p>
            <a:fld id="{F9CA7F02-FF28-4D8F-AF3B-6C950C783A54}" type="slidenum">
              <a:rPr lang="de-DE" smtClean="0"/>
              <a:pPr/>
              <a:t>‹#›</a:t>
            </a:fld>
            <a:endParaRPr lang="de-DE"/>
          </a:p>
        </p:txBody>
      </p:sp>
      <p:sp>
        <p:nvSpPr>
          <p:cNvPr id="12" name="Titelplatzhalter 1"/>
          <p:cNvSpPr>
            <a:spLocks noGrp="1"/>
          </p:cNvSpPr>
          <p:nvPr>
            <p:ph type="title"/>
          </p:nvPr>
        </p:nvSpPr>
        <p:spPr>
          <a:xfrm>
            <a:off x="936000" y="180000"/>
            <a:ext cx="7308000" cy="630000"/>
          </a:xfrm>
          <a:prstGeom prst="rect">
            <a:avLst/>
          </a:prstGeom>
        </p:spPr>
        <p:txBody>
          <a:bodyPr vert="horz" lIns="0" tIns="0" rIns="0" bIns="0" rtlCol="0" anchor="ctr" anchorCtr="0">
            <a:normAutofit/>
          </a:bodyPr>
          <a:lstStyle/>
          <a:p>
            <a:r>
              <a:rPr lang="de-DE"/>
              <a:t>Titelmasterformat durch Klicken bearbeiten</a:t>
            </a:r>
          </a:p>
        </p:txBody>
      </p:sp>
      <p:sp>
        <p:nvSpPr>
          <p:cNvPr id="13" name="Inhaltsplatzhalter 2"/>
          <p:cNvSpPr>
            <a:spLocks noGrp="1"/>
          </p:cNvSpPr>
          <p:nvPr>
            <p:ph sz="half" idx="1"/>
          </p:nvPr>
        </p:nvSpPr>
        <p:spPr>
          <a:xfrm>
            <a:off x="936000" y="915566"/>
            <a:ext cx="3596208" cy="3456384"/>
          </a:xfrm>
        </p:spPr>
        <p:txBody>
          <a:bodyPr lIns="0" tIns="0" rIns="0" bIns="0"/>
          <a:lstStyle>
            <a:lvl1pPr>
              <a:defRPr sz="1800"/>
            </a:lvl1pPr>
            <a:lvl2pPr marL="742950" indent="-285750">
              <a:buFont typeface="Wingdings" pitchFamily="2" charset="2"/>
              <a:buChar char="§"/>
              <a:defRPr sz="1800"/>
            </a:lvl2pPr>
            <a:lvl3pPr marL="1143000" indent="-228600">
              <a:buFont typeface="Courier New" pitchFamily="49" charset="0"/>
              <a:buChar char="o"/>
              <a:defRPr sz="1400"/>
            </a:lvl3pPr>
            <a:lvl4pPr>
              <a:defRPr sz="1400"/>
            </a:lvl4pPr>
            <a:lvl5pPr marL="2057400" indent="-228600">
              <a:buFont typeface="Arial" pitchFamily="34" charset="0"/>
              <a:buChar char="•"/>
              <a:defRPr sz="12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4" name="Inhaltsplatzhalter 3"/>
          <p:cNvSpPr>
            <a:spLocks noGrp="1"/>
          </p:cNvSpPr>
          <p:nvPr>
            <p:ph sz="half" idx="2"/>
          </p:nvPr>
        </p:nvSpPr>
        <p:spPr>
          <a:xfrm>
            <a:off x="4648200" y="915566"/>
            <a:ext cx="3596208" cy="3456383"/>
          </a:xfrm>
        </p:spPr>
        <p:txBody>
          <a:bodyPr/>
          <a:lstStyle>
            <a:lvl1pPr>
              <a:defRPr sz="1800"/>
            </a:lvl1pPr>
            <a:lvl2pPr marL="742950" indent="-285750">
              <a:buFont typeface="Wingdings" pitchFamily="2" charset="2"/>
              <a:buChar char="§"/>
              <a:defRPr sz="1800"/>
            </a:lvl2pPr>
            <a:lvl3pPr marL="1143000" indent="-228600">
              <a:buFont typeface="Courier New" pitchFamily="49" charset="0"/>
              <a:buChar char="o"/>
              <a:defRPr sz="1400"/>
            </a:lvl3pPr>
            <a:lvl4pPr>
              <a:defRPr sz="1400"/>
            </a:lvl4pPr>
            <a:lvl5pPr marL="2057400" indent="-228600">
              <a:buFont typeface="Arial" pitchFamily="34" charset="0"/>
              <a:buChar char="•"/>
              <a:defRPr sz="12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8" name="Fußzeilenplatzhalter 4"/>
          <p:cNvSpPr>
            <a:spLocks noGrp="1"/>
          </p:cNvSpPr>
          <p:nvPr>
            <p:ph type="ftr" sz="quarter" idx="3"/>
          </p:nvPr>
        </p:nvSpPr>
        <p:spPr>
          <a:xfrm>
            <a:off x="936000" y="4659982"/>
            <a:ext cx="7308000" cy="360000"/>
          </a:xfrm>
          <a:prstGeom prst="rect">
            <a:avLst/>
          </a:prstGeom>
        </p:spPr>
        <p:txBody>
          <a:bodyPr vert="horz" lIns="0" tIns="0" rIns="0" bIns="0" rtlCol="0" anchor="t" anchorCtr="0"/>
          <a:lstStyle>
            <a:lvl1pPr algn="l">
              <a:defRPr sz="1000">
                <a:solidFill>
                  <a:srgbClr val="969696"/>
                </a:solidFill>
                <a:latin typeface="Arial" pitchFamily="34" charset="0"/>
                <a:cs typeface="Arial" pitchFamily="34" charset="0"/>
              </a:defRPr>
            </a:lvl1pPr>
          </a:lstStyle>
          <a:p>
            <a:r>
              <a:rPr lang="de-DE"/>
              <a:t>TU Bergakademie Freiberg | Vortragender: Max Mustermann | 2020</a:t>
            </a:r>
            <a:endParaRPr lang="de-DE" dirty="0"/>
          </a:p>
        </p:txBody>
      </p:sp>
    </p:spTree>
    <p:extLst>
      <p:ext uri="{BB962C8B-B14F-4D97-AF65-F5344CB8AC3E}">
        <p14:creationId xmlns:p14="http://schemas.microsoft.com/office/powerpoint/2010/main" val="476744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Foliennummernplatzhalter 5"/>
          <p:cNvSpPr>
            <a:spLocks noGrp="1"/>
          </p:cNvSpPr>
          <p:nvPr>
            <p:ph type="sldNum" sz="quarter" idx="4"/>
          </p:nvPr>
        </p:nvSpPr>
        <p:spPr>
          <a:xfrm>
            <a:off x="8244408" y="4659982"/>
            <a:ext cx="729192" cy="365125"/>
          </a:xfrm>
          <a:prstGeom prst="rect">
            <a:avLst/>
          </a:prstGeom>
        </p:spPr>
        <p:txBody>
          <a:bodyPr vert="horz" lIns="0" tIns="0" rIns="0" bIns="0" rtlCol="0" anchor="t" anchorCtr="0"/>
          <a:lstStyle>
            <a:lvl1pPr algn="r">
              <a:defRPr sz="1000">
                <a:solidFill>
                  <a:srgbClr val="969696"/>
                </a:solidFill>
              </a:defRPr>
            </a:lvl1pPr>
          </a:lstStyle>
          <a:p>
            <a:fld id="{F9CA7F02-FF28-4D8F-AF3B-6C950C783A54}" type="slidenum">
              <a:rPr lang="de-DE" smtClean="0"/>
              <a:pPr/>
              <a:t>‹#›</a:t>
            </a:fld>
            <a:endParaRPr lang="de-DE"/>
          </a:p>
        </p:txBody>
      </p:sp>
      <p:sp>
        <p:nvSpPr>
          <p:cNvPr id="8" name="Titelplatzhalter 1"/>
          <p:cNvSpPr>
            <a:spLocks noGrp="1"/>
          </p:cNvSpPr>
          <p:nvPr>
            <p:ph type="title"/>
          </p:nvPr>
        </p:nvSpPr>
        <p:spPr>
          <a:xfrm>
            <a:off x="936000" y="180000"/>
            <a:ext cx="7308000" cy="630000"/>
          </a:xfrm>
          <a:prstGeom prst="rect">
            <a:avLst/>
          </a:prstGeom>
        </p:spPr>
        <p:txBody>
          <a:bodyPr vert="horz" lIns="0" tIns="0" rIns="0" bIns="0" rtlCol="0" anchor="ctr" anchorCtr="0">
            <a:normAutofit/>
          </a:bodyPr>
          <a:lstStyle/>
          <a:p>
            <a:r>
              <a:rPr lang="de-DE"/>
              <a:t>Titelmasterformat durch Klicken bearbeiten</a:t>
            </a:r>
          </a:p>
        </p:txBody>
      </p:sp>
      <p:sp>
        <p:nvSpPr>
          <p:cNvPr id="9" name="Titel 1"/>
          <p:cNvSpPr txBox="1">
            <a:spLocks/>
          </p:cNvSpPr>
          <p:nvPr userDrawn="1"/>
        </p:nvSpPr>
        <p:spPr>
          <a:xfrm>
            <a:off x="936000" y="3432397"/>
            <a:ext cx="7308000" cy="566739"/>
          </a:xfrm>
          <a:prstGeom prst="rect">
            <a:avLst/>
          </a:prstGeom>
        </p:spPr>
        <p:txBody>
          <a:bodyPr vert="horz" lIns="0" tIns="0" rIns="0" bIns="0" rtlCol="0" anchor="t" anchorCtr="0">
            <a:normAutofit/>
          </a:bodyPr>
          <a:lstStyle>
            <a:lvl1pPr algn="l" defTabSz="914400" rtl="0" eaLnBrk="1" latinLnBrk="0" hangingPunct="1">
              <a:spcBef>
                <a:spcPct val="0"/>
              </a:spcBef>
              <a:buNone/>
              <a:defRPr sz="1800" b="1" kern="1200">
                <a:solidFill>
                  <a:srgbClr val="0064A8"/>
                </a:solidFill>
                <a:latin typeface="Arial" pitchFamily="34" charset="0"/>
                <a:ea typeface="+mj-ea"/>
                <a:cs typeface="Arial" pitchFamily="34" charset="0"/>
              </a:defRPr>
            </a:lvl1pPr>
          </a:lstStyle>
          <a:p>
            <a:r>
              <a:rPr lang="de-DE"/>
              <a:t>Titelmasterformat durch Klicken bearbeiten</a:t>
            </a:r>
          </a:p>
        </p:txBody>
      </p:sp>
      <p:sp>
        <p:nvSpPr>
          <p:cNvPr id="10" name="Bildplatzhalter 2"/>
          <p:cNvSpPr>
            <a:spLocks noGrp="1"/>
          </p:cNvSpPr>
          <p:nvPr>
            <p:ph type="pic" idx="1"/>
          </p:nvPr>
        </p:nvSpPr>
        <p:spPr>
          <a:xfrm>
            <a:off x="936000" y="915566"/>
            <a:ext cx="7308000" cy="237626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11" name="Textplatzhalter 3"/>
          <p:cNvSpPr>
            <a:spLocks noGrp="1"/>
          </p:cNvSpPr>
          <p:nvPr>
            <p:ph type="body" sz="half" idx="2"/>
          </p:nvPr>
        </p:nvSpPr>
        <p:spPr>
          <a:xfrm>
            <a:off x="936000" y="3867894"/>
            <a:ext cx="7308000" cy="504056"/>
          </a:xfr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13" name="Fußzeilenplatzhalter 4"/>
          <p:cNvSpPr>
            <a:spLocks noGrp="1"/>
          </p:cNvSpPr>
          <p:nvPr>
            <p:ph type="ftr" sz="quarter" idx="3"/>
          </p:nvPr>
        </p:nvSpPr>
        <p:spPr>
          <a:xfrm>
            <a:off x="936000" y="4659982"/>
            <a:ext cx="7308000" cy="360000"/>
          </a:xfrm>
          <a:prstGeom prst="rect">
            <a:avLst/>
          </a:prstGeom>
        </p:spPr>
        <p:txBody>
          <a:bodyPr vert="horz" lIns="0" tIns="0" rIns="0" bIns="0" rtlCol="0" anchor="t" anchorCtr="0"/>
          <a:lstStyle>
            <a:lvl1pPr algn="l">
              <a:defRPr sz="1000">
                <a:solidFill>
                  <a:srgbClr val="969696"/>
                </a:solidFill>
                <a:latin typeface="Arial" pitchFamily="34" charset="0"/>
                <a:cs typeface="Arial" pitchFamily="34" charset="0"/>
              </a:defRPr>
            </a:lvl1pPr>
          </a:lstStyle>
          <a:p>
            <a:r>
              <a:rPr lang="de-DE"/>
              <a:t>TU Bergakademie Freiberg | Vortragender: Max Mustermann | 2020</a:t>
            </a:r>
            <a:endParaRPr lang="de-DE" dirty="0"/>
          </a:p>
        </p:txBody>
      </p:sp>
    </p:spTree>
    <p:extLst>
      <p:ext uri="{BB962C8B-B14F-4D97-AF65-F5344CB8AC3E}">
        <p14:creationId xmlns:p14="http://schemas.microsoft.com/office/powerpoint/2010/main" val="27129805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ußzeilenplatzhalter 4"/>
          <p:cNvSpPr>
            <a:spLocks noGrp="1"/>
          </p:cNvSpPr>
          <p:nvPr>
            <p:ph type="ftr" sz="quarter" idx="3"/>
          </p:nvPr>
        </p:nvSpPr>
        <p:spPr>
          <a:xfrm>
            <a:off x="936000" y="4659982"/>
            <a:ext cx="7308000" cy="360000"/>
          </a:xfrm>
          <a:prstGeom prst="rect">
            <a:avLst/>
          </a:prstGeom>
        </p:spPr>
        <p:txBody>
          <a:bodyPr vert="horz" lIns="0" tIns="0" rIns="0" bIns="0" rtlCol="0" anchor="t" anchorCtr="0"/>
          <a:lstStyle>
            <a:lvl1pPr algn="l">
              <a:defRPr sz="1000">
                <a:solidFill>
                  <a:srgbClr val="969696"/>
                </a:solidFill>
                <a:latin typeface="Arial" pitchFamily="34" charset="0"/>
                <a:cs typeface="Arial" pitchFamily="34" charset="0"/>
              </a:defRPr>
            </a:lvl1pPr>
          </a:lstStyle>
          <a:p>
            <a:r>
              <a:rPr lang="de-DE"/>
              <a:t>TU Bergakademie Freiberg | Vortragender: Max Mustermann | 2020</a:t>
            </a:r>
            <a:endParaRPr lang="de-DE" dirty="0"/>
          </a:p>
        </p:txBody>
      </p:sp>
      <p:sp>
        <p:nvSpPr>
          <p:cNvPr id="9" name="Foliennummernplatzhalter 5"/>
          <p:cNvSpPr>
            <a:spLocks noGrp="1"/>
          </p:cNvSpPr>
          <p:nvPr>
            <p:ph type="sldNum" sz="quarter" idx="4"/>
          </p:nvPr>
        </p:nvSpPr>
        <p:spPr>
          <a:xfrm>
            <a:off x="8244408" y="4659982"/>
            <a:ext cx="729192" cy="365125"/>
          </a:xfrm>
          <a:prstGeom prst="rect">
            <a:avLst/>
          </a:prstGeom>
        </p:spPr>
        <p:txBody>
          <a:bodyPr vert="horz" lIns="0" tIns="0" rIns="0" bIns="0" rtlCol="0" anchor="t" anchorCtr="0"/>
          <a:lstStyle>
            <a:lvl1pPr algn="r">
              <a:defRPr sz="1000">
                <a:solidFill>
                  <a:srgbClr val="969696"/>
                </a:solidFill>
              </a:defRPr>
            </a:lvl1pPr>
          </a:lstStyle>
          <a:p>
            <a:fld id="{F9CA7F02-FF28-4D8F-AF3B-6C950C783A54}" type="slidenum">
              <a:rPr lang="de-DE" smtClean="0"/>
              <a:pPr/>
              <a:t>‹#›</a:t>
            </a:fld>
            <a:endParaRPr lang="de-DE"/>
          </a:p>
        </p:txBody>
      </p:sp>
      <p:sp>
        <p:nvSpPr>
          <p:cNvPr id="10" name="Titelplatzhalter 1"/>
          <p:cNvSpPr>
            <a:spLocks noGrp="1"/>
          </p:cNvSpPr>
          <p:nvPr>
            <p:ph type="title"/>
          </p:nvPr>
        </p:nvSpPr>
        <p:spPr>
          <a:xfrm>
            <a:off x="936000" y="180000"/>
            <a:ext cx="7308000" cy="630000"/>
          </a:xfrm>
          <a:prstGeom prst="rect">
            <a:avLst/>
          </a:prstGeom>
        </p:spPr>
        <p:txBody>
          <a:bodyPr vert="horz" lIns="0" tIns="0" rIns="0" bIns="0" rtlCol="0" anchor="ctr" anchorCtr="0">
            <a:normAutofit/>
          </a:bodyPr>
          <a:lstStyle/>
          <a:p>
            <a:r>
              <a:rPr lang="de-DE"/>
              <a:t>Titelmasterformat durch Klicken bearbeiten</a:t>
            </a:r>
          </a:p>
        </p:txBody>
      </p:sp>
      <p:sp>
        <p:nvSpPr>
          <p:cNvPr id="11" name="Textplatzhalter 2"/>
          <p:cNvSpPr>
            <a:spLocks noGrp="1"/>
          </p:cNvSpPr>
          <p:nvPr>
            <p:ph type="body" idx="1"/>
          </p:nvPr>
        </p:nvSpPr>
        <p:spPr>
          <a:xfrm>
            <a:off x="936000" y="915566"/>
            <a:ext cx="7308000" cy="3435965"/>
          </a:xfrm>
          <a:prstGeom prst="rect">
            <a:avLst/>
          </a:prstGeom>
        </p:spPr>
        <p:txBody>
          <a:bodyPr vert="horz" lIns="0" tIns="0" rIns="0" bIns="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7" name="Grafik 6">
            <a:extLst>
              <a:ext uri="{C183D7F6-B498-43B3-948B-1728B52AA6E4}">
                <adec:decorative xmlns:adec="http://schemas.microsoft.com/office/drawing/2017/decorative" val="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80000" y="180000"/>
            <a:ext cx="633333" cy="630000"/>
          </a:xfrm>
          <a:prstGeom prst="rect">
            <a:avLst/>
          </a:prstGeom>
        </p:spPr>
      </p:pic>
    </p:spTree>
    <p:extLst>
      <p:ext uri="{BB962C8B-B14F-4D97-AF65-F5344CB8AC3E}">
        <p14:creationId xmlns:p14="http://schemas.microsoft.com/office/powerpoint/2010/main" val="769166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3" r:id="rId4"/>
    <p:sldLayoutId id="2147483654" r:id="rId5"/>
  </p:sldLayoutIdLst>
  <p:hf hdr="0" dt="0"/>
  <p:txStyles>
    <p:titleStyle>
      <a:lvl1pPr algn="l" defTabSz="914400" rtl="0" eaLnBrk="1" latinLnBrk="0" hangingPunct="1">
        <a:spcBef>
          <a:spcPct val="0"/>
        </a:spcBef>
        <a:buNone/>
        <a:defRPr sz="1400" kern="1200">
          <a:solidFill>
            <a:srgbClr val="0064A8"/>
          </a:solidFill>
          <a:latin typeface="Arial" pitchFamily="34" charset="0"/>
          <a:ea typeface="+mj-ea"/>
          <a:cs typeface="Arial" pitchFamily="34" charset="0"/>
        </a:defRPr>
      </a:lvl1pPr>
    </p:titleStyle>
    <p:bodyStyle>
      <a:lvl1pPr marL="0" indent="0" algn="l" defTabSz="914400" rtl="0" eaLnBrk="1" latinLnBrk="0" hangingPunct="1">
        <a:spcBef>
          <a:spcPct val="20000"/>
        </a:spcBef>
        <a:buFontTx/>
        <a:buNone/>
        <a:defRPr sz="1800" kern="1200">
          <a:solidFill>
            <a:srgbClr val="333333"/>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rgbClr val="333333"/>
          </a:solidFill>
          <a:latin typeface="Arial" pitchFamily="34" charset="0"/>
          <a:ea typeface="+mn-ea"/>
          <a:cs typeface="Arial" pitchFamily="34" charset="0"/>
        </a:defRPr>
      </a:lvl2pPr>
      <a:lvl3pPr marL="1143000" indent="-228600" algn="l" defTabSz="914400" rtl="0" eaLnBrk="1" latinLnBrk="0" hangingPunct="1">
        <a:spcBef>
          <a:spcPct val="20000"/>
        </a:spcBef>
        <a:buFont typeface="Courier New" pitchFamily="49" charset="0"/>
        <a:buChar char="o"/>
        <a:defRPr sz="1400" kern="1200">
          <a:solidFill>
            <a:srgbClr val="333333"/>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1400" kern="1200">
          <a:solidFill>
            <a:srgbClr val="333333"/>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1200" kern="1200">
          <a:solidFill>
            <a:srgbClr val="333333"/>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ai.plainenglish.io/artificial-intelligence-vs-machine-learning-vs-deep-learning-wha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p:cNvSpPr>
            <a:spLocks noGrp="1"/>
          </p:cNvSpPr>
          <p:nvPr>
            <p:ph type="ctrTitle"/>
          </p:nvPr>
        </p:nvSpPr>
        <p:spPr>
          <a:xfrm>
            <a:off x="539143" y="835123"/>
            <a:ext cx="7704857" cy="780015"/>
          </a:xfrm>
        </p:spPr>
        <p:txBody>
          <a:bodyPr>
            <a:normAutofit fontScale="90000"/>
          </a:bodyPr>
          <a:lstStyle/>
          <a:p>
            <a:pPr algn="ctr"/>
            <a:r>
              <a:rPr lang="en-US" sz="1800" dirty="0">
                <a:solidFill>
                  <a:schemeClr val="accent1">
                    <a:lumMod val="75000"/>
                  </a:schemeClr>
                </a:solidFill>
              </a:rPr>
              <a:t>MACHINE LEARNING APPROACHES TO THE INVERSE PROBLEM OF IDENTIFYING CRACKS FROM ELECTRICAL SIGNALS IN STRUCTURAL HEALTH MONITORING </a:t>
            </a:r>
            <a:endParaRPr lang="de-DE" sz="1800" dirty="0">
              <a:solidFill>
                <a:schemeClr val="accent1">
                  <a:lumMod val="75000"/>
                </a:schemeClr>
              </a:solidFill>
            </a:endParaRPr>
          </a:p>
        </p:txBody>
      </p:sp>
      <p:pic>
        <p:nvPicPr>
          <p:cNvPr id="3" name="Picture 2">
            <a:extLst>
              <a:ext uri="{FF2B5EF4-FFF2-40B4-BE49-F238E27FC236}">
                <a16:creationId xmlns:a16="http://schemas.microsoft.com/office/drawing/2014/main" id="{5F047A02-2F7E-4C3E-B23D-37230927B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176" y="197097"/>
            <a:ext cx="817648" cy="489737"/>
          </a:xfrm>
          <a:prstGeom prst="rect">
            <a:avLst/>
          </a:prstGeom>
        </p:spPr>
      </p:pic>
      <p:pic>
        <p:nvPicPr>
          <p:cNvPr id="7" name="Picture 6">
            <a:extLst>
              <a:ext uri="{FF2B5EF4-FFF2-40B4-BE49-F238E27FC236}">
                <a16:creationId xmlns:a16="http://schemas.microsoft.com/office/drawing/2014/main" id="{CC184EFB-5F86-41A0-A4E6-CF8598CC47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819" y="1797487"/>
            <a:ext cx="1774886" cy="1612549"/>
          </a:xfrm>
          <a:prstGeom prst="rect">
            <a:avLst/>
          </a:prstGeom>
        </p:spPr>
      </p:pic>
      <p:pic>
        <p:nvPicPr>
          <p:cNvPr id="27" name="Picture 26">
            <a:extLst>
              <a:ext uri="{FF2B5EF4-FFF2-40B4-BE49-F238E27FC236}">
                <a16:creationId xmlns:a16="http://schemas.microsoft.com/office/drawing/2014/main" id="{34F47809-5BD0-4636-88B7-ACB9370F70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21301" y="1724897"/>
            <a:ext cx="1915185" cy="1653127"/>
          </a:xfrm>
          <a:prstGeom prst="rect">
            <a:avLst/>
          </a:prstGeom>
        </p:spPr>
      </p:pic>
      <p:pic>
        <p:nvPicPr>
          <p:cNvPr id="29" name="Picture 28">
            <a:extLst>
              <a:ext uri="{FF2B5EF4-FFF2-40B4-BE49-F238E27FC236}">
                <a16:creationId xmlns:a16="http://schemas.microsoft.com/office/drawing/2014/main" id="{9BE4DE28-14EC-4484-9E31-0DC2BD6440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30226" y="1707655"/>
            <a:ext cx="1915185" cy="1702382"/>
          </a:xfrm>
          <a:prstGeom prst="rect">
            <a:avLst/>
          </a:prstGeom>
        </p:spPr>
      </p:pic>
      <p:pic>
        <p:nvPicPr>
          <p:cNvPr id="33" name="Picture 32">
            <a:extLst>
              <a:ext uri="{FF2B5EF4-FFF2-40B4-BE49-F238E27FC236}">
                <a16:creationId xmlns:a16="http://schemas.microsoft.com/office/drawing/2014/main" id="{CC9ACA81-B16B-4CD2-99CD-BA0D9945945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69231" y="1765475"/>
            <a:ext cx="1670013" cy="1612549"/>
          </a:xfrm>
          <a:prstGeom prst="rect">
            <a:avLst/>
          </a:prstGeom>
        </p:spPr>
      </p:pic>
      <p:sp>
        <p:nvSpPr>
          <p:cNvPr id="34" name="TextBox 33">
            <a:extLst>
              <a:ext uri="{FF2B5EF4-FFF2-40B4-BE49-F238E27FC236}">
                <a16:creationId xmlns:a16="http://schemas.microsoft.com/office/drawing/2014/main" id="{6966B260-5F7A-4DE6-9AD1-CB9BCB730AC2}"/>
              </a:ext>
            </a:extLst>
          </p:cNvPr>
          <p:cNvSpPr txBox="1"/>
          <p:nvPr/>
        </p:nvSpPr>
        <p:spPr>
          <a:xfrm>
            <a:off x="2208393" y="3528361"/>
            <a:ext cx="4727214" cy="830997"/>
          </a:xfrm>
          <a:prstGeom prst="rect">
            <a:avLst/>
          </a:prstGeom>
          <a:noFill/>
        </p:spPr>
        <p:txBody>
          <a:bodyPr wrap="square" rtlCol="0">
            <a:spAutoFit/>
          </a:bodyPr>
          <a:lstStyle/>
          <a:p>
            <a:pPr algn="ctr"/>
            <a:r>
              <a:rPr lang="de-DE" sz="1200" dirty="0">
                <a:solidFill>
                  <a:schemeClr val="tx2"/>
                </a:solidFill>
              </a:rPr>
              <a:t>Presentation by: </a:t>
            </a:r>
          </a:p>
          <a:p>
            <a:pPr algn="ctr"/>
            <a:r>
              <a:rPr lang="de-DE" b="1" dirty="0">
                <a:solidFill>
                  <a:schemeClr val="tx2"/>
                </a:solidFill>
              </a:rPr>
              <a:t>Vundurthy, Padmanabha Pavan Chandra</a:t>
            </a:r>
          </a:p>
          <a:p>
            <a:pPr algn="ctr"/>
            <a:r>
              <a:rPr lang="de-DE" sz="1600" dirty="0">
                <a:solidFill>
                  <a:schemeClr val="tx2"/>
                </a:solidFill>
              </a:rPr>
              <a:t>Course: M.Sc. Computational Materials Science</a:t>
            </a:r>
          </a:p>
        </p:txBody>
      </p:sp>
      <p:sp>
        <p:nvSpPr>
          <p:cNvPr id="9" name="TextBox 8">
            <a:extLst>
              <a:ext uri="{FF2B5EF4-FFF2-40B4-BE49-F238E27FC236}">
                <a16:creationId xmlns:a16="http://schemas.microsoft.com/office/drawing/2014/main" id="{8F75BEB2-1468-4BB4-A986-DEC5A6A78D9C}"/>
              </a:ext>
            </a:extLst>
          </p:cNvPr>
          <p:cNvSpPr txBox="1"/>
          <p:nvPr/>
        </p:nvSpPr>
        <p:spPr>
          <a:xfrm>
            <a:off x="539143" y="4359358"/>
            <a:ext cx="8472038" cy="646331"/>
          </a:xfrm>
          <a:prstGeom prst="rect">
            <a:avLst/>
          </a:prstGeom>
          <a:noFill/>
        </p:spPr>
        <p:txBody>
          <a:bodyPr wrap="square" rtlCol="0">
            <a:spAutoFit/>
          </a:bodyPr>
          <a:lstStyle/>
          <a:p>
            <a:r>
              <a:rPr lang="en-US" dirty="0">
                <a:solidFill>
                  <a:schemeClr val="accent1">
                    <a:lumMod val="75000"/>
                  </a:schemeClr>
                </a:solidFill>
              </a:rPr>
              <a:t>1</a:t>
            </a:r>
            <a:r>
              <a:rPr lang="en-US" baseline="30000" dirty="0">
                <a:solidFill>
                  <a:schemeClr val="accent1">
                    <a:lumMod val="75000"/>
                  </a:schemeClr>
                </a:solidFill>
              </a:rPr>
              <a:t>st</a:t>
            </a:r>
            <a:r>
              <a:rPr lang="en-US" dirty="0">
                <a:solidFill>
                  <a:schemeClr val="accent1">
                    <a:lumMod val="75000"/>
                  </a:schemeClr>
                </a:solidFill>
              </a:rPr>
              <a:t>  Examiner (Supervisor) : 			Prof. Dipl.-Ing. Björn Kiefer, Ph.D.</a:t>
            </a:r>
          </a:p>
          <a:p>
            <a:r>
              <a:rPr lang="en-US" dirty="0">
                <a:solidFill>
                  <a:schemeClr val="accent1">
                    <a:lumMod val="75000"/>
                  </a:schemeClr>
                </a:solidFill>
              </a:rPr>
              <a:t>2</a:t>
            </a:r>
            <a:r>
              <a:rPr lang="en-US" baseline="30000" dirty="0">
                <a:solidFill>
                  <a:schemeClr val="accent1">
                    <a:lumMod val="75000"/>
                  </a:schemeClr>
                </a:solidFill>
              </a:rPr>
              <a:t>nd</a:t>
            </a:r>
            <a:r>
              <a:rPr lang="en-US" dirty="0">
                <a:solidFill>
                  <a:schemeClr val="accent1">
                    <a:lumMod val="75000"/>
                  </a:schemeClr>
                </a:solidFill>
              </a:rPr>
              <a:t> Examiner (Reviewer)   : 			PD Dr.-Ing. habil. Geralf Hütter </a:t>
            </a:r>
          </a:p>
        </p:txBody>
      </p:sp>
      <p:pic>
        <p:nvPicPr>
          <p:cNvPr id="11" name="Picture 10">
            <a:extLst>
              <a:ext uri="{FF2B5EF4-FFF2-40B4-BE49-F238E27FC236}">
                <a16:creationId xmlns:a16="http://schemas.microsoft.com/office/drawing/2014/main" id="{871A9120-A382-42D4-88D0-15C9F0DD51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89866" y="1765475"/>
            <a:ext cx="1521315" cy="1612549"/>
          </a:xfrm>
          <a:prstGeom prst="rect">
            <a:avLst/>
          </a:prstGeom>
        </p:spPr>
      </p:pic>
    </p:spTree>
    <p:extLst>
      <p:ext uri="{BB962C8B-B14F-4D97-AF65-F5344CB8AC3E}">
        <p14:creationId xmlns:p14="http://schemas.microsoft.com/office/powerpoint/2010/main" val="3677729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10</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Architecture of Neural Network</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160593" y="771550"/>
            <a:ext cx="481300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Perceptron is a mathematical model of biological neuron mimicking their perception of signals from each other.</a:t>
            </a:r>
          </a:p>
          <a:p>
            <a:pPr marL="285750" indent="-285750">
              <a:buFont typeface="Arial" panose="020B0604020202020204" pitchFamily="34" charset="0"/>
              <a:buChar char="•"/>
            </a:pPr>
            <a:r>
              <a:rPr lang="en-US" dirty="0">
                <a:solidFill>
                  <a:schemeClr val="accent1">
                    <a:lumMod val="75000"/>
                  </a:schemeClr>
                </a:solidFill>
              </a:rPr>
              <a:t>It is a feed forward neural architecture. </a:t>
            </a:r>
          </a:p>
          <a:p>
            <a:pPr marL="285750" indent="-285750">
              <a:buFont typeface="Arial" panose="020B0604020202020204" pitchFamily="34" charset="0"/>
              <a:buChar char="•"/>
            </a:pPr>
            <a:r>
              <a:rPr lang="en-US" dirty="0">
                <a:solidFill>
                  <a:schemeClr val="accent1">
                    <a:lumMod val="75000"/>
                  </a:schemeClr>
                </a:solidFill>
              </a:rPr>
              <a:t>Initially, parameters (weights and bias) are pondered on each input to quantify and map the input/output behavior.</a:t>
            </a:r>
          </a:p>
          <a:p>
            <a:pPr marL="285750" indent="-285750">
              <a:buFont typeface="Arial" panose="020B0604020202020204" pitchFamily="34" charset="0"/>
              <a:buChar char="•"/>
            </a:pPr>
            <a:r>
              <a:rPr lang="en-US" dirty="0">
                <a:solidFill>
                  <a:schemeClr val="accent1">
                    <a:lumMod val="75000"/>
                  </a:schemeClr>
                </a:solidFill>
              </a:rPr>
              <a:t>Two types of perceptron networks exist, namely, Single layer and Multilayer perceptron networks (MLP)</a:t>
            </a:r>
          </a:p>
          <a:p>
            <a:pPr marL="285750" indent="-285750">
              <a:buFont typeface="Arial" panose="020B0604020202020204" pitchFamily="34" charset="0"/>
              <a:buChar char="•"/>
            </a:pPr>
            <a:r>
              <a:rPr lang="en-US" dirty="0">
                <a:solidFill>
                  <a:schemeClr val="accent1">
                    <a:lumMod val="75000"/>
                  </a:schemeClr>
                </a:solidFill>
              </a:rPr>
              <a:t>MLP has at least one intermediate (hidden) neural layer between input and output neural layer.</a:t>
            </a:r>
          </a:p>
          <a:p>
            <a:pPr marL="285750" indent="-285750">
              <a:buFont typeface="Arial" panose="020B0604020202020204" pitchFamily="34" charset="0"/>
              <a:buChar char="•"/>
            </a:pP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1AE55226-4B27-445F-9EC5-55F4C827C7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131590"/>
            <a:ext cx="3816424" cy="2203906"/>
          </a:xfrm>
          <a:prstGeom prst="rect">
            <a:avLst/>
          </a:prstGeom>
        </p:spPr>
      </p:pic>
      <p:sp>
        <p:nvSpPr>
          <p:cNvPr id="5" name="TextBox 4">
            <a:extLst>
              <a:ext uri="{FF2B5EF4-FFF2-40B4-BE49-F238E27FC236}">
                <a16:creationId xmlns:a16="http://schemas.microsoft.com/office/drawing/2014/main" id="{D41815F3-DEE4-47D4-91A1-26BE2B1A8EF1}"/>
              </a:ext>
            </a:extLst>
          </p:cNvPr>
          <p:cNvSpPr txBox="1"/>
          <p:nvPr/>
        </p:nvSpPr>
        <p:spPr>
          <a:xfrm>
            <a:off x="1189863" y="3596847"/>
            <a:ext cx="1869969" cy="923330"/>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lumMod val="75000"/>
                  </a:schemeClr>
                </a:solidFill>
              </a:rPr>
              <a:t>Input layer</a:t>
            </a:r>
          </a:p>
          <a:p>
            <a:pPr marL="285750" indent="-285750">
              <a:buFont typeface="Wingdings" panose="05000000000000000000" pitchFamily="2" charset="2"/>
              <a:buChar char="Ø"/>
            </a:pPr>
            <a:r>
              <a:rPr lang="en-US" dirty="0">
                <a:solidFill>
                  <a:schemeClr val="accent1">
                    <a:lumMod val="75000"/>
                  </a:schemeClr>
                </a:solidFill>
              </a:rPr>
              <a:t>Hidden layers</a:t>
            </a:r>
          </a:p>
          <a:p>
            <a:pPr marL="285750" indent="-285750">
              <a:buFont typeface="Wingdings" panose="05000000000000000000" pitchFamily="2" charset="2"/>
              <a:buChar char="Ø"/>
            </a:pPr>
            <a:r>
              <a:rPr lang="en-US" dirty="0">
                <a:solidFill>
                  <a:schemeClr val="accent1">
                    <a:lumMod val="75000"/>
                  </a:schemeClr>
                </a:solidFill>
              </a:rPr>
              <a:t>Output layer</a:t>
            </a:r>
          </a:p>
        </p:txBody>
      </p:sp>
      <p:sp>
        <p:nvSpPr>
          <p:cNvPr id="7" name="TextBox 6">
            <a:extLst>
              <a:ext uri="{FF2B5EF4-FFF2-40B4-BE49-F238E27FC236}">
                <a16:creationId xmlns:a16="http://schemas.microsoft.com/office/drawing/2014/main" id="{D3173B75-0988-4683-A2A6-329984AAEEE4}"/>
              </a:ext>
            </a:extLst>
          </p:cNvPr>
          <p:cNvSpPr txBox="1"/>
          <p:nvPr/>
        </p:nvSpPr>
        <p:spPr>
          <a:xfrm>
            <a:off x="1180491" y="3314723"/>
            <a:ext cx="2095366" cy="276999"/>
          </a:xfrm>
          <a:prstGeom prst="rect">
            <a:avLst/>
          </a:prstGeom>
          <a:noFill/>
        </p:spPr>
        <p:txBody>
          <a:bodyPr wrap="square" rtlCol="0">
            <a:spAutoFit/>
          </a:bodyPr>
          <a:lstStyle/>
          <a:p>
            <a:r>
              <a:rPr lang="en-US" sz="1200" dirty="0">
                <a:solidFill>
                  <a:srgbClr val="333333"/>
                </a:solidFill>
              </a:rPr>
              <a:t>Figure: Illustration of MLP [5]</a:t>
            </a:r>
          </a:p>
        </p:txBody>
      </p:sp>
    </p:spTree>
    <p:extLst>
      <p:ext uri="{BB962C8B-B14F-4D97-AF65-F5344CB8AC3E}">
        <p14:creationId xmlns:p14="http://schemas.microsoft.com/office/powerpoint/2010/main" val="378705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11</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Working principle of MLP</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572000" y="888219"/>
            <a:ext cx="4320480"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Inputs are propagated layer by layer towards output.</a:t>
            </a:r>
          </a:p>
          <a:p>
            <a:pPr marL="285750" indent="-285750">
              <a:buFont typeface="Arial" panose="020B0604020202020204" pitchFamily="34" charset="0"/>
              <a:buChar char="•"/>
            </a:pPr>
            <a:r>
              <a:rPr lang="en-US" dirty="0">
                <a:solidFill>
                  <a:schemeClr val="accent1">
                    <a:lumMod val="75000"/>
                  </a:schemeClr>
                </a:solidFill>
              </a:rPr>
              <a:t>Adjustments of weights of each neuron is guided by a supervised training process:</a:t>
            </a:r>
          </a:p>
          <a:p>
            <a:pPr marL="742950" lvl="1" indent="-285750">
              <a:buFont typeface="Arial" panose="020B0604020202020204" pitchFamily="34" charset="0"/>
              <a:buChar char="•"/>
            </a:pPr>
            <a:r>
              <a:rPr lang="en-US" dirty="0">
                <a:solidFill>
                  <a:schemeClr val="accent1">
                    <a:lumMod val="75000"/>
                  </a:schemeClr>
                </a:solidFill>
              </a:rPr>
              <a:t>Forward propagation</a:t>
            </a:r>
          </a:p>
          <a:p>
            <a:pPr marL="742950" lvl="1" indent="-285750">
              <a:buFont typeface="Arial" panose="020B0604020202020204" pitchFamily="34" charset="0"/>
              <a:buChar char="•"/>
            </a:pPr>
            <a:r>
              <a:rPr lang="en-US" dirty="0">
                <a:solidFill>
                  <a:schemeClr val="accent1">
                    <a:lumMod val="75000"/>
                  </a:schemeClr>
                </a:solidFill>
              </a:rPr>
              <a:t>Backward propagation</a:t>
            </a:r>
          </a:p>
          <a:p>
            <a:pPr marL="742950" lvl="1" indent="-285750">
              <a:buFont typeface="Arial" panose="020B0604020202020204" pitchFamily="34" charset="0"/>
              <a:buChar char="•"/>
            </a:pPr>
            <a:r>
              <a:rPr lang="en-US" dirty="0">
                <a:solidFill>
                  <a:schemeClr val="accent1">
                    <a:lumMod val="75000"/>
                  </a:schemeClr>
                </a:solidFill>
              </a:rPr>
              <a:t>Update (rule) for gradient descent.</a:t>
            </a:r>
          </a:p>
          <a:p>
            <a:pPr marL="285750" indent="-285750">
              <a:buFont typeface="Arial" panose="020B0604020202020204" pitchFamily="34" charset="0"/>
              <a:buChar char="•"/>
            </a:pPr>
            <a:r>
              <a:rPr lang="en-US" dirty="0">
                <a:solidFill>
                  <a:schemeClr val="accent1">
                    <a:lumMod val="75000"/>
                  </a:schemeClr>
                </a:solidFill>
              </a:rPr>
              <a:t>Underlying optimization problem is guided by loss function.</a:t>
            </a:r>
          </a:p>
          <a:p>
            <a:pPr marL="285750" indent="-285750">
              <a:buFont typeface="Arial" panose="020B0604020202020204" pitchFamily="34" charset="0"/>
              <a:buChar char="•"/>
            </a:pPr>
            <a:r>
              <a:rPr lang="en-US" dirty="0">
                <a:solidFill>
                  <a:schemeClr val="accent1">
                    <a:lumMod val="75000"/>
                  </a:schemeClr>
                </a:solidFill>
              </a:rPr>
              <a:t>Slight change in weights causes slight change in error.</a:t>
            </a:r>
          </a:p>
          <a:p>
            <a:pPr marL="285750" indent="-285750">
              <a:buFont typeface="Arial" panose="020B0604020202020204" pitchFamily="34" charset="0"/>
              <a:buChar char="•"/>
            </a:pPr>
            <a:r>
              <a:rPr lang="en-US" dirty="0">
                <a:solidFill>
                  <a:schemeClr val="accent1">
                    <a:lumMod val="75000"/>
                  </a:schemeClr>
                </a:solidFill>
              </a:rPr>
              <a:t>Activation function bounds the input values and propagates accordingly.</a:t>
            </a:r>
          </a:p>
          <a:p>
            <a:pPr marL="285750" indent="-285750">
              <a:buFont typeface="Arial" panose="020B0604020202020204" pitchFamily="34" charset="0"/>
              <a:buChar char="•"/>
            </a:pPr>
            <a:endParaRPr lang="en-US"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p:txBody>
      </p:sp>
      <p:sp>
        <p:nvSpPr>
          <p:cNvPr id="2" name="TextBox 1">
            <a:extLst>
              <a:ext uri="{FF2B5EF4-FFF2-40B4-BE49-F238E27FC236}">
                <a16:creationId xmlns:a16="http://schemas.microsoft.com/office/drawing/2014/main" id="{8CAFD9E2-BA13-4132-AD11-68B40C79C052}"/>
              </a:ext>
            </a:extLst>
          </p:cNvPr>
          <p:cNvSpPr txBox="1"/>
          <p:nvPr/>
        </p:nvSpPr>
        <p:spPr>
          <a:xfrm>
            <a:off x="323528" y="3651870"/>
            <a:ext cx="4248064" cy="830997"/>
          </a:xfrm>
          <a:prstGeom prst="rect">
            <a:avLst/>
          </a:prstGeom>
          <a:noFill/>
        </p:spPr>
        <p:txBody>
          <a:bodyPr wrap="square" rtlCol="0">
            <a:spAutoFit/>
          </a:bodyPr>
          <a:lstStyle/>
          <a:p>
            <a:r>
              <a:rPr lang="en-US" sz="1600" b="1" dirty="0">
                <a:solidFill>
                  <a:schemeClr val="accent1">
                    <a:lumMod val="75000"/>
                  </a:schemeClr>
                </a:solidFill>
              </a:rPr>
              <a:t>Essence of Deep Learning </a:t>
            </a:r>
            <a:r>
              <a:rPr lang="en-US" sz="1600" dirty="0">
                <a:solidFill>
                  <a:schemeClr val="accent1">
                    <a:lumMod val="75000"/>
                  </a:schemeClr>
                </a:solidFill>
              </a:rPr>
              <a:t>: Adjust a model’s weights in response to the error, until the error cannot be reduced (reasonably) any further.</a:t>
            </a:r>
          </a:p>
        </p:txBody>
      </p:sp>
      <p:pic>
        <p:nvPicPr>
          <p:cNvPr id="5" name="Picture 4">
            <a:extLst>
              <a:ext uri="{FF2B5EF4-FFF2-40B4-BE49-F238E27FC236}">
                <a16:creationId xmlns:a16="http://schemas.microsoft.com/office/drawing/2014/main" id="{4B153C19-D30B-4938-AF93-99E416855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44" y="888219"/>
            <a:ext cx="4008520" cy="2403611"/>
          </a:xfrm>
          <a:prstGeom prst="rect">
            <a:avLst/>
          </a:prstGeom>
        </p:spPr>
      </p:pic>
      <p:sp>
        <p:nvSpPr>
          <p:cNvPr id="7" name="TextBox 6">
            <a:extLst>
              <a:ext uri="{FF2B5EF4-FFF2-40B4-BE49-F238E27FC236}">
                <a16:creationId xmlns:a16="http://schemas.microsoft.com/office/drawing/2014/main" id="{F50CA0F0-C0AB-466C-A4FA-1E76ADFC5DB4}"/>
              </a:ext>
            </a:extLst>
          </p:cNvPr>
          <p:cNvSpPr txBox="1"/>
          <p:nvPr/>
        </p:nvSpPr>
        <p:spPr>
          <a:xfrm>
            <a:off x="1529660" y="3226499"/>
            <a:ext cx="2106236" cy="307777"/>
          </a:xfrm>
          <a:prstGeom prst="rect">
            <a:avLst/>
          </a:prstGeom>
          <a:noFill/>
        </p:spPr>
        <p:txBody>
          <a:bodyPr wrap="square" rtlCol="0">
            <a:spAutoFit/>
          </a:bodyPr>
          <a:lstStyle/>
          <a:p>
            <a:r>
              <a:rPr lang="en-US" sz="1400" dirty="0">
                <a:solidFill>
                  <a:srgbClr val="333333"/>
                </a:solidFill>
              </a:rPr>
              <a:t>Figure: Training of MLP [5]</a:t>
            </a:r>
          </a:p>
        </p:txBody>
      </p:sp>
    </p:spTree>
    <p:extLst>
      <p:ext uri="{BB962C8B-B14F-4D97-AF65-F5344CB8AC3E}">
        <p14:creationId xmlns:p14="http://schemas.microsoft.com/office/powerpoint/2010/main" val="88729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8FA9E52-699B-4C19-85AE-98AF45AF27C1}"/>
              </a:ext>
            </a:extLst>
          </p:cNvPr>
          <p:cNvPicPr>
            <a:picLocks noChangeAspect="1"/>
          </p:cNvPicPr>
          <p:nvPr/>
        </p:nvPicPr>
        <p:blipFill>
          <a:blip r:embed="rId2"/>
          <a:stretch>
            <a:fillRect/>
          </a:stretch>
        </p:blipFill>
        <p:spPr>
          <a:xfrm>
            <a:off x="938695" y="3614133"/>
            <a:ext cx="3283440" cy="1094480"/>
          </a:xfrm>
          <a:prstGeom prst="rect">
            <a:avLst/>
          </a:prstGeo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12</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Activation function</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164374" y="586591"/>
            <a:ext cx="4440074"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value of net input can be anything from –inf to +inf.</a:t>
            </a:r>
          </a:p>
          <a:p>
            <a:pPr marL="285750" indent="-285750">
              <a:buFont typeface="Arial" panose="020B0604020202020204" pitchFamily="34" charset="0"/>
              <a:buChar char="•"/>
            </a:pPr>
            <a:r>
              <a:rPr lang="en-US" dirty="0">
                <a:solidFill>
                  <a:schemeClr val="accent1">
                    <a:lumMod val="75000"/>
                  </a:schemeClr>
                </a:solidFill>
              </a:rPr>
              <a:t>It bounds the value of the net input.</a:t>
            </a:r>
          </a:p>
          <a:p>
            <a:pPr marL="285750" indent="-285750">
              <a:buFont typeface="Arial" panose="020B0604020202020204" pitchFamily="34" charset="0"/>
              <a:buChar char="•"/>
            </a:pPr>
            <a:r>
              <a:rPr lang="en-US" dirty="0">
                <a:solidFill>
                  <a:schemeClr val="accent1">
                    <a:lumMod val="75000"/>
                  </a:schemeClr>
                </a:solidFill>
              </a:rPr>
              <a:t>It is a non- linear transformation of the input value before propagating to the next layer of neurons or finalizing it as output.</a:t>
            </a:r>
          </a:p>
          <a:p>
            <a:pPr marL="285750" indent="-285750">
              <a:buFont typeface="Arial" panose="020B0604020202020204" pitchFamily="34" charset="0"/>
              <a:buChar char="•"/>
            </a:pPr>
            <a:r>
              <a:rPr lang="en-US" dirty="0">
                <a:solidFill>
                  <a:schemeClr val="accent1">
                    <a:lumMod val="75000"/>
                  </a:schemeClr>
                </a:solidFill>
              </a:rPr>
              <a:t> Types of activation function:</a:t>
            </a:r>
          </a:p>
          <a:p>
            <a:pPr marL="742950" lvl="1" indent="-285750">
              <a:buFont typeface="Arial" panose="020B0604020202020204" pitchFamily="34" charset="0"/>
              <a:buChar char="•"/>
            </a:pPr>
            <a:r>
              <a:rPr lang="en-US" dirty="0">
                <a:solidFill>
                  <a:schemeClr val="accent1">
                    <a:lumMod val="75000"/>
                  </a:schemeClr>
                </a:solidFill>
              </a:rPr>
              <a:t>Step function:</a:t>
            </a:r>
          </a:p>
          <a:p>
            <a:pPr marL="742950" lvl="1" indent="-285750">
              <a:buFont typeface="Arial" panose="020B0604020202020204" pitchFamily="34" charset="0"/>
              <a:buChar char="•"/>
            </a:pPr>
            <a:endParaRPr lang="en-US" dirty="0">
              <a:solidFill>
                <a:schemeClr val="accent1">
                  <a:lumMod val="75000"/>
                </a:schemeClr>
              </a:solidFill>
            </a:endParaRPr>
          </a:p>
          <a:p>
            <a:pPr marL="742950" lvl="1" indent="-285750">
              <a:buFont typeface="Arial" panose="020B0604020202020204" pitchFamily="34" charset="0"/>
              <a:buChar char="•"/>
            </a:pPr>
            <a:endParaRPr lang="en-US" dirty="0">
              <a:solidFill>
                <a:schemeClr val="accent1">
                  <a:lumMod val="75000"/>
                </a:schemeClr>
              </a:solidFill>
            </a:endParaRPr>
          </a:p>
          <a:p>
            <a:pPr marL="742950" lvl="1" indent="-285750">
              <a:buFont typeface="Arial" panose="020B0604020202020204" pitchFamily="34" charset="0"/>
              <a:buChar char="•"/>
            </a:pPr>
            <a:r>
              <a:rPr lang="en-US" dirty="0">
                <a:solidFill>
                  <a:schemeClr val="accent1">
                    <a:lumMod val="75000"/>
                  </a:schemeClr>
                </a:solidFill>
              </a:rPr>
              <a:t>Sigmoid function</a:t>
            </a:r>
          </a:p>
          <a:p>
            <a:pPr marL="742950" lvl="1" indent="-285750">
              <a:buFont typeface="Arial" panose="020B0604020202020204" pitchFamily="34" charset="0"/>
              <a:buChar char="•"/>
            </a:pPr>
            <a:endParaRPr lang="en-US" dirty="0">
              <a:solidFill>
                <a:schemeClr val="accent1">
                  <a:lumMod val="75000"/>
                </a:schemeClr>
              </a:solidFill>
            </a:endParaRPr>
          </a:p>
          <a:p>
            <a:pPr marL="742950" lvl="1" indent="-285750">
              <a:buFont typeface="Arial" panose="020B0604020202020204" pitchFamily="34" charset="0"/>
              <a:buChar char="•"/>
            </a:pPr>
            <a:r>
              <a:rPr lang="en-US" dirty="0" err="1">
                <a:solidFill>
                  <a:schemeClr val="accent1">
                    <a:lumMod val="75000"/>
                  </a:schemeClr>
                </a:solidFill>
              </a:rPr>
              <a:t>ReLU</a:t>
            </a:r>
            <a:endParaRPr lang="en-US" dirty="0">
              <a:solidFill>
                <a:schemeClr val="accent1">
                  <a:lumMod val="75000"/>
                </a:schemeClr>
              </a:solidFill>
            </a:endParaRPr>
          </a:p>
          <a:p>
            <a:pPr marL="742950" lvl="1" indent="-285750">
              <a:buFont typeface="Arial" panose="020B0604020202020204" pitchFamily="34" charset="0"/>
              <a:buChar char="•"/>
            </a:pPr>
            <a:endParaRPr lang="en-US" dirty="0">
              <a:solidFill>
                <a:schemeClr val="accent1">
                  <a:lumMod val="75000"/>
                </a:schemeClr>
              </a:solidFill>
            </a:endParaRPr>
          </a:p>
          <a:p>
            <a:pPr marL="742950" lvl="1" indent="-285750">
              <a:buFont typeface="Arial" panose="020B0604020202020204" pitchFamily="34" charset="0"/>
              <a:buChar char="•"/>
            </a:pP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BC611A05-4D07-42EA-87AD-92C925B62A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0982" y="915566"/>
            <a:ext cx="3233392" cy="1919992"/>
          </a:xfrm>
          <a:prstGeom prst="rect">
            <a:avLst/>
          </a:prstGeom>
        </p:spPr>
      </p:pic>
      <p:pic>
        <p:nvPicPr>
          <p:cNvPr id="7" name="Picture 6">
            <a:extLst>
              <a:ext uri="{FF2B5EF4-FFF2-40B4-BE49-F238E27FC236}">
                <a16:creationId xmlns:a16="http://schemas.microsoft.com/office/drawing/2014/main" id="{CF9EC195-BE98-4FCB-AF41-091A87DA932D}"/>
              </a:ext>
            </a:extLst>
          </p:cNvPr>
          <p:cNvPicPr>
            <a:picLocks noChangeAspect="1"/>
          </p:cNvPicPr>
          <p:nvPr/>
        </p:nvPicPr>
        <p:blipFill>
          <a:blip r:embed="rId4"/>
          <a:stretch>
            <a:fillRect/>
          </a:stretch>
        </p:blipFill>
        <p:spPr>
          <a:xfrm>
            <a:off x="930982" y="3148316"/>
            <a:ext cx="2764803" cy="360000"/>
          </a:xfrm>
          <a:prstGeom prst="rect">
            <a:avLst/>
          </a:prstGeom>
        </p:spPr>
      </p:pic>
      <p:pic>
        <p:nvPicPr>
          <p:cNvPr id="10" name="Picture 9">
            <a:extLst>
              <a:ext uri="{FF2B5EF4-FFF2-40B4-BE49-F238E27FC236}">
                <a16:creationId xmlns:a16="http://schemas.microsoft.com/office/drawing/2014/main" id="{7904B0EA-6DBD-4FF9-BB8F-D10AB22B86B8}"/>
              </a:ext>
            </a:extLst>
          </p:cNvPr>
          <p:cNvPicPr>
            <a:picLocks noChangeAspect="1"/>
          </p:cNvPicPr>
          <p:nvPr/>
        </p:nvPicPr>
        <p:blipFill>
          <a:blip r:embed="rId5"/>
          <a:stretch>
            <a:fillRect/>
          </a:stretch>
        </p:blipFill>
        <p:spPr>
          <a:xfrm>
            <a:off x="6924159" y="2571750"/>
            <a:ext cx="1480778" cy="569862"/>
          </a:xfrm>
          <a:prstGeom prst="rect">
            <a:avLst/>
          </a:prstGeom>
        </p:spPr>
      </p:pic>
      <p:pic>
        <p:nvPicPr>
          <p:cNvPr id="13" name="Picture 12">
            <a:extLst>
              <a:ext uri="{FF2B5EF4-FFF2-40B4-BE49-F238E27FC236}">
                <a16:creationId xmlns:a16="http://schemas.microsoft.com/office/drawing/2014/main" id="{E7214A97-1F11-409E-AD7D-1DEF96376771}"/>
              </a:ext>
            </a:extLst>
          </p:cNvPr>
          <p:cNvPicPr>
            <a:picLocks noChangeAspect="1"/>
          </p:cNvPicPr>
          <p:nvPr/>
        </p:nvPicPr>
        <p:blipFill>
          <a:blip r:embed="rId6"/>
          <a:stretch>
            <a:fillRect/>
          </a:stretch>
        </p:blipFill>
        <p:spPr>
          <a:xfrm>
            <a:off x="6919439" y="3258392"/>
            <a:ext cx="925372" cy="569862"/>
          </a:xfrm>
          <a:prstGeom prst="rect">
            <a:avLst/>
          </a:prstGeom>
        </p:spPr>
      </p:pic>
      <p:pic>
        <p:nvPicPr>
          <p:cNvPr id="15" name="Picture 14">
            <a:extLst>
              <a:ext uri="{FF2B5EF4-FFF2-40B4-BE49-F238E27FC236}">
                <a16:creationId xmlns:a16="http://schemas.microsoft.com/office/drawing/2014/main" id="{5B8211CA-8B66-4560-90C5-16E955756538}"/>
              </a:ext>
            </a:extLst>
          </p:cNvPr>
          <p:cNvPicPr>
            <a:picLocks noChangeAspect="1"/>
          </p:cNvPicPr>
          <p:nvPr/>
        </p:nvPicPr>
        <p:blipFill>
          <a:blip r:embed="rId7"/>
          <a:stretch>
            <a:fillRect/>
          </a:stretch>
        </p:blipFill>
        <p:spPr>
          <a:xfrm>
            <a:off x="6900598" y="3884116"/>
            <a:ext cx="1888426" cy="360001"/>
          </a:xfrm>
          <a:prstGeom prst="rect">
            <a:avLst/>
          </a:prstGeom>
        </p:spPr>
      </p:pic>
      <p:sp>
        <p:nvSpPr>
          <p:cNvPr id="17" name="Left Brace 16">
            <a:extLst>
              <a:ext uri="{FF2B5EF4-FFF2-40B4-BE49-F238E27FC236}">
                <a16:creationId xmlns:a16="http://schemas.microsoft.com/office/drawing/2014/main" id="{A9407F4C-ED04-43E3-AF07-816B06ED8B90}"/>
              </a:ext>
            </a:extLst>
          </p:cNvPr>
          <p:cNvSpPr/>
          <p:nvPr/>
        </p:nvSpPr>
        <p:spPr>
          <a:xfrm rot="16200000">
            <a:off x="2787046" y="2582318"/>
            <a:ext cx="123742" cy="1728253"/>
          </a:xfrm>
          <a:prstGeom prst="leftBrace">
            <a:avLst>
              <a:gd name="adj1" fmla="val 2805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538462CF-2495-4D4B-87B8-51068C6925E7}"/>
              </a:ext>
            </a:extLst>
          </p:cNvPr>
          <p:cNvSpPr txBox="1"/>
          <p:nvPr/>
        </p:nvSpPr>
        <p:spPr>
          <a:xfrm flipH="1">
            <a:off x="2776909" y="3508316"/>
            <a:ext cx="72008" cy="307777"/>
          </a:xfrm>
          <a:prstGeom prst="rect">
            <a:avLst/>
          </a:prstGeom>
          <a:noFill/>
        </p:spPr>
        <p:txBody>
          <a:bodyPr wrap="square" rtlCol="0">
            <a:spAutoFit/>
          </a:bodyPr>
          <a:lstStyle/>
          <a:p>
            <a:r>
              <a:rPr lang="en-US" sz="1400" dirty="0"/>
              <a:t>Z</a:t>
            </a:r>
          </a:p>
        </p:txBody>
      </p:sp>
      <p:sp>
        <p:nvSpPr>
          <p:cNvPr id="21" name="TextBox 20">
            <a:extLst>
              <a:ext uri="{FF2B5EF4-FFF2-40B4-BE49-F238E27FC236}">
                <a16:creationId xmlns:a16="http://schemas.microsoft.com/office/drawing/2014/main" id="{C1022509-D960-42E6-A90D-D79B6D6BBFD0}"/>
              </a:ext>
            </a:extLst>
          </p:cNvPr>
          <p:cNvSpPr txBox="1"/>
          <p:nvPr/>
        </p:nvSpPr>
        <p:spPr>
          <a:xfrm flipH="1">
            <a:off x="1636931" y="2833066"/>
            <a:ext cx="2076113" cy="276999"/>
          </a:xfrm>
          <a:prstGeom prst="rect">
            <a:avLst/>
          </a:prstGeom>
          <a:noFill/>
        </p:spPr>
        <p:txBody>
          <a:bodyPr wrap="square" rtlCol="0">
            <a:spAutoFit/>
          </a:bodyPr>
          <a:lstStyle/>
          <a:p>
            <a:r>
              <a:rPr lang="en-US" sz="1200" dirty="0">
                <a:solidFill>
                  <a:srgbClr val="333333"/>
                </a:solidFill>
              </a:rPr>
              <a:t>Figure: Activation function</a:t>
            </a:r>
          </a:p>
        </p:txBody>
      </p:sp>
    </p:spTree>
    <p:extLst>
      <p:ext uri="{BB962C8B-B14F-4D97-AF65-F5344CB8AC3E}">
        <p14:creationId xmlns:p14="http://schemas.microsoft.com/office/powerpoint/2010/main" val="3371288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13</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Dataset  </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720572" y="888218"/>
            <a:ext cx="3888432"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Three kinds of datasets play a crucial role in building an efficient NN:</a:t>
            </a:r>
          </a:p>
          <a:p>
            <a:pPr marL="742950" lvl="1" indent="-285750">
              <a:buFont typeface="Arial" panose="020B0604020202020204" pitchFamily="34" charset="0"/>
              <a:buChar char="•"/>
            </a:pPr>
            <a:r>
              <a:rPr lang="en-US" dirty="0">
                <a:solidFill>
                  <a:schemeClr val="accent1">
                    <a:lumMod val="75000"/>
                  </a:schemeClr>
                </a:solidFill>
              </a:rPr>
              <a:t>Training dataset</a:t>
            </a:r>
          </a:p>
          <a:p>
            <a:pPr marL="742950" lvl="1" indent="-285750">
              <a:buFont typeface="Arial" panose="020B0604020202020204" pitchFamily="34" charset="0"/>
              <a:buChar char="•"/>
            </a:pPr>
            <a:r>
              <a:rPr lang="en-US" dirty="0">
                <a:solidFill>
                  <a:schemeClr val="accent1">
                    <a:lumMod val="75000"/>
                  </a:schemeClr>
                </a:solidFill>
              </a:rPr>
              <a:t>Validation dataset</a:t>
            </a:r>
          </a:p>
          <a:p>
            <a:pPr marL="742950" lvl="1" indent="-285750">
              <a:buFont typeface="Arial" panose="020B0604020202020204" pitchFamily="34" charset="0"/>
              <a:buChar char="•"/>
            </a:pPr>
            <a:r>
              <a:rPr lang="en-US" dirty="0">
                <a:solidFill>
                  <a:schemeClr val="accent1">
                    <a:lumMod val="75000"/>
                  </a:schemeClr>
                </a:solidFill>
              </a:rPr>
              <a:t>Testing dataset</a:t>
            </a:r>
          </a:p>
          <a:p>
            <a:pPr marL="285750" indent="-285750">
              <a:buFont typeface="Arial" panose="020B0604020202020204" pitchFamily="34" charset="0"/>
              <a:buChar char="•"/>
            </a:pPr>
            <a:r>
              <a:rPr lang="en-US" dirty="0">
                <a:solidFill>
                  <a:schemeClr val="accent1">
                    <a:lumMod val="75000"/>
                  </a:schemeClr>
                </a:solidFill>
              </a:rPr>
              <a:t>Training dataset: used to fit a model using supervised learning methods.</a:t>
            </a:r>
          </a:p>
          <a:p>
            <a:pPr marL="285750" indent="-285750">
              <a:buFont typeface="Arial" panose="020B0604020202020204" pitchFamily="34" charset="0"/>
              <a:buChar char="•"/>
            </a:pPr>
            <a:r>
              <a:rPr lang="en-US" dirty="0">
                <a:solidFill>
                  <a:schemeClr val="accent1">
                    <a:lumMod val="75000"/>
                  </a:schemeClr>
                </a:solidFill>
              </a:rPr>
              <a:t>Validation dataset: it is a percentage of the training dataset used for computing validation loss.</a:t>
            </a:r>
          </a:p>
          <a:p>
            <a:pPr marL="285750" indent="-285750">
              <a:buFont typeface="Arial" panose="020B0604020202020204" pitchFamily="34" charset="0"/>
              <a:buChar char="•"/>
            </a:pPr>
            <a:r>
              <a:rPr lang="en-US" dirty="0">
                <a:solidFill>
                  <a:schemeClr val="accent1">
                    <a:lumMod val="75000"/>
                  </a:schemeClr>
                </a:solidFill>
              </a:rPr>
              <a:t>Testing dataset: it contains input data which should have same signature as the training dataset.</a:t>
            </a:r>
          </a:p>
        </p:txBody>
      </p:sp>
      <p:pic>
        <p:nvPicPr>
          <p:cNvPr id="4" name="Picture 3">
            <a:extLst>
              <a:ext uri="{FF2B5EF4-FFF2-40B4-BE49-F238E27FC236}">
                <a16:creationId xmlns:a16="http://schemas.microsoft.com/office/drawing/2014/main" id="{5078FC2A-FC26-4FD6-BCF2-AE9F0BB783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914" y="1163741"/>
            <a:ext cx="4273086" cy="2403611"/>
          </a:xfrm>
          <a:prstGeom prst="rect">
            <a:avLst/>
          </a:prstGeom>
        </p:spPr>
      </p:pic>
    </p:spTree>
    <p:extLst>
      <p:ext uri="{BB962C8B-B14F-4D97-AF65-F5344CB8AC3E}">
        <p14:creationId xmlns:p14="http://schemas.microsoft.com/office/powerpoint/2010/main" val="1538599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14</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normAutofit/>
          </a:bodyPr>
          <a:lstStyle/>
          <a:p>
            <a:r>
              <a:rPr lang="en-US" dirty="0"/>
              <a:t>Sensor concept: crack and sensor arrangement</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2996936" y="586591"/>
            <a:ext cx="5976664"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method for measuring SIF’s using a piezoelectric material: sensor concept (arrangement of electrodes) is presented by D. B</a:t>
            </a:r>
            <a:r>
              <a:rPr lang="de-DE" dirty="0">
                <a:solidFill>
                  <a:schemeClr val="accent1">
                    <a:lumMod val="75000"/>
                  </a:schemeClr>
                </a:solidFill>
              </a:rPr>
              <a:t>ä</a:t>
            </a:r>
            <a:r>
              <a:rPr lang="en-US" dirty="0" err="1">
                <a:solidFill>
                  <a:schemeClr val="accent1">
                    <a:lumMod val="75000"/>
                  </a:schemeClr>
                </a:solidFill>
              </a:rPr>
              <a:t>cker</a:t>
            </a:r>
            <a:r>
              <a:rPr lang="en-US" dirty="0">
                <a:solidFill>
                  <a:schemeClr val="accent1">
                    <a:lumMod val="75000"/>
                  </a:schemeClr>
                </a:solidFill>
              </a:rPr>
              <a:t> and M. Kuna [2].</a:t>
            </a:r>
          </a:p>
          <a:p>
            <a:pPr marL="285750" indent="-285750">
              <a:buFont typeface="Arial" panose="020B0604020202020204" pitchFamily="34" charset="0"/>
              <a:buChar char="•"/>
            </a:pPr>
            <a:r>
              <a:rPr lang="en-US" dirty="0">
                <a:solidFill>
                  <a:schemeClr val="accent1">
                    <a:lumMod val="75000"/>
                  </a:schemeClr>
                </a:solidFill>
              </a:rPr>
              <a:t>The practical application of sensor concept is focused on the detection of unknown crack positions and SIF’s.</a:t>
            </a:r>
          </a:p>
          <a:p>
            <a:pPr marL="285750" indent="-285750">
              <a:buFont typeface="Arial" panose="020B0604020202020204" pitchFamily="34" charset="0"/>
              <a:buChar char="•"/>
            </a:pPr>
            <a:r>
              <a:rPr lang="en-US" dirty="0">
                <a:solidFill>
                  <a:schemeClr val="accent1">
                    <a:lumMod val="75000"/>
                  </a:schemeClr>
                </a:solidFill>
              </a:rPr>
              <a:t>This indicates that:</a:t>
            </a:r>
          </a:p>
          <a:p>
            <a:pPr marL="742950" lvl="1" indent="-285750">
              <a:buFont typeface="Arial" panose="020B0604020202020204" pitchFamily="34" charset="0"/>
              <a:buChar char="•"/>
            </a:pPr>
            <a:r>
              <a:rPr lang="en-US" dirty="0">
                <a:solidFill>
                  <a:schemeClr val="accent1">
                    <a:lumMod val="75000"/>
                  </a:schemeClr>
                </a:solidFill>
              </a:rPr>
              <a:t>The crack position is unknown w.r.t the sensor arrangement.</a:t>
            </a:r>
          </a:p>
          <a:p>
            <a:pPr marL="742950" lvl="1" indent="-285750">
              <a:buFont typeface="Arial" panose="020B0604020202020204" pitchFamily="34" charset="0"/>
              <a:buChar char="•"/>
            </a:pPr>
            <a:r>
              <a:rPr lang="en-US" dirty="0">
                <a:solidFill>
                  <a:schemeClr val="accent1">
                    <a:lumMod val="75000"/>
                  </a:schemeClr>
                </a:solidFill>
              </a:rPr>
              <a:t>Coordinates of measuring points  (</a:t>
            </a:r>
            <a:r>
              <a:rPr lang="en-US" dirty="0" err="1">
                <a:solidFill>
                  <a:schemeClr val="accent1">
                    <a:lumMod val="75000"/>
                  </a:schemeClr>
                </a:solidFill>
              </a:rPr>
              <a:t>ri</a:t>
            </a:r>
            <a:r>
              <a:rPr lang="en-US" dirty="0">
                <a:solidFill>
                  <a:schemeClr val="accent1">
                    <a:lumMod val="75000"/>
                  </a:schemeClr>
                </a:solidFill>
              </a:rPr>
              <a:t>, </a:t>
            </a:r>
            <a:r>
              <a:rPr lang="el-GR" dirty="0">
                <a:solidFill>
                  <a:schemeClr val="accent1">
                    <a:lumMod val="75000"/>
                  </a:schemeClr>
                </a:solidFill>
              </a:rPr>
              <a:t>φ</a:t>
            </a:r>
            <a:r>
              <a:rPr lang="en-US" dirty="0" err="1">
                <a:solidFill>
                  <a:schemeClr val="accent1">
                    <a:lumMod val="75000"/>
                  </a:schemeClr>
                </a:solidFill>
              </a:rPr>
              <a:t>i</a:t>
            </a:r>
            <a:r>
              <a:rPr lang="en-US" dirty="0">
                <a:solidFill>
                  <a:schemeClr val="accent1">
                    <a:lumMod val="75000"/>
                  </a:schemeClr>
                </a:solidFill>
              </a:rPr>
              <a:t>) and </a:t>
            </a:r>
            <a:r>
              <a:rPr lang="en-US" dirty="0" err="1">
                <a:solidFill>
                  <a:schemeClr val="accent1">
                    <a:lumMod val="75000"/>
                  </a:schemeClr>
                </a:solidFill>
              </a:rPr>
              <a:t>c.c.s</a:t>
            </a:r>
            <a:r>
              <a:rPr lang="en-US" dirty="0">
                <a:solidFill>
                  <a:schemeClr val="accent1">
                    <a:lumMod val="75000"/>
                  </a:schemeClr>
                </a:solidFill>
              </a:rPr>
              <a:t> (</a:t>
            </a:r>
            <a:r>
              <a:rPr lang="en-US" dirty="0" err="1">
                <a:solidFill>
                  <a:schemeClr val="accent1">
                    <a:lumMod val="75000"/>
                  </a:schemeClr>
                </a:solidFill>
              </a:rPr>
              <a:t>x,y</a:t>
            </a:r>
            <a:r>
              <a:rPr lang="en-US" dirty="0">
                <a:solidFill>
                  <a:schemeClr val="accent1">
                    <a:lumMod val="75000"/>
                  </a:schemeClr>
                </a:solidFill>
              </a:rPr>
              <a:t>) are not available</a:t>
            </a:r>
          </a:p>
          <a:p>
            <a:pPr marL="285750" indent="-285750">
              <a:buFont typeface="Arial" panose="020B0604020202020204" pitchFamily="34" charset="0"/>
              <a:buChar char="•"/>
            </a:pPr>
            <a:r>
              <a:rPr lang="en-US" dirty="0">
                <a:solidFill>
                  <a:schemeClr val="accent1">
                    <a:lumMod val="75000"/>
                  </a:schemeClr>
                </a:solidFill>
              </a:rPr>
              <a:t>Relation between </a:t>
            </a:r>
            <a:r>
              <a:rPr lang="en-US" dirty="0" err="1">
                <a:solidFill>
                  <a:schemeClr val="accent1">
                    <a:lumMod val="75000"/>
                  </a:schemeClr>
                </a:solidFill>
              </a:rPr>
              <a:t>c.c.s</a:t>
            </a:r>
            <a:r>
              <a:rPr lang="en-US" dirty="0">
                <a:solidFill>
                  <a:schemeClr val="accent1">
                    <a:lumMod val="75000"/>
                  </a:schemeClr>
                </a:solidFill>
              </a:rPr>
              <a:t> and </a:t>
            </a:r>
            <a:r>
              <a:rPr lang="en-US" dirty="0" err="1">
                <a:solidFill>
                  <a:schemeClr val="accent1">
                    <a:lumMod val="75000"/>
                  </a:schemeClr>
                </a:solidFill>
              </a:rPr>
              <a:t>l.c.s</a:t>
            </a:r>
            <a:r>
              <a:rPr lang="en-US" dirty="0">
                <a:solidFill>
                  <a:schemeClr val="accent1">
                    <a:lumMod val="75000"/>
                  </a:schemeClr>
                </a:solidFill>
              </a:rPr>
              <a:t> is presented by [2] as observed in the figure.</a:t>
            </a:r>
          </a:p>
          <a:p>
            <a:pPr marL="285750" indent="-285750">
              <a:buFont typeface="Arial" panose="020B0604020202020204" pitchFamily="34" charset="0"/>
              <a:buChar char="•"/>
            </a:pPr>
            <a:r>
              <a:rPr lang="en-US" dirty="0">
                <a:solidFill>
                  <a:schemeClr val="accent1">
                    <a:lumMod val="75000"/>
                  </a:schemeClr>
                </a:solidFill>
              </a:rPr>
              <a:t>Using nano sensors to measure strain data, in this thesis, there is no need for a film like in PVDF arrangement.</a:t>
            </a:r>
          </a:p>
        </p:txBody>
      </p:sp>
      <p:pic>
        <p:nvPicPr>
          <p:cNvPr id="4" name="Picture 3">
            <a:extLst>
              <a:ext uri="{FF2B5EF4-FFF2-40B4-BE49-F238E27FC236}">
                <a16:creationId xmlns:a16="http://schemas.microsoft.com/office/drawing/2014/main" id="{9CA58645-BC9B-445C-A433-6493403E3F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1284" y="1016213"/>
            <a:ext cx="2724466" cy="2099313"/>
          </a:xfrm>
          <a:prstGeom prst="rect">
            <a:avLst/>
          </a:prstGeom>
        </p:spPr>
      </p:pic>
      <p:sp>
        <p:nvSpPr>
          <p:cNvPr id="5" name="TextBox 4">
            <a:extLst>
              <a:ext uri="{FF2B5EF4-FFF2-40B4-BE49-F238E27FC236}">
                <a16:creationId xmlns:a16="http://schemas.microsoft.com/office/drawing/2014/main" id="{AAB95542-602F-421B-BBC7-F9B54D09366C}"/>
              </a:ext>
            </a:extLst>
          </p:cNvPr>
          <p:cNvSpPr txBox="1"/>
          <p:nvPr/>
        </p:nvSpPr>
        <p:spPr>
          <a:xfrm>
            <a:off x="323332" y="3218599"/>
            <a:ext cx="2160436" cy="1169551"/>
          </a:xfrm>
          <a:prstGeom prst="rect">
            <a:avLst/>
          </a:prstGeom>
          <a:noFill/>
        </p:spPr>
        <p:txBody>
          <a:bodyPr wrap="square" rtlCol="0">
            <a:spAutoFit/>
          </a:bodyPr>
          <a:lstStyle/>
          <a:p>
            <a:pPr marL="285750" indent="-285750">
              <a:buFont typeface="Wingdings" panose="05000000000000000000" pitchFamily="2" charset="2"/>
              <a:buChar char="Ø"/>
            </a:pPr>
            <a:r>
              <a:rPr lang="en-US" sz="1400" dirty="0">
                <a:solidFill>
                  <a:schemeClr val="accent1">
                    <a:lumMod val="75000"/>
                  </a:schemeClr>
                </a:solidFill>
              </a:rPr>
              <a:t>Crack coordinate system (</a:t>
            </a:r>
            <a:r>
              <a:rPr lang="en-US" sz="1400" dirty="0" err="1">
                <a:solidFill>
                  <a:schemeClr val="accent1">
                    <a:lumMod val="75000"/>
                  </a:schemeClr>
                </a:solidFill>
              </a:rPr>
              <a:t>c.c.s</a:t>
            </a:r>
            <a:r>
              <a:rPr lang="en-US" sz="1400" dirty="0">
                <a:solidFill>
                  <a:schemeClr val="accent1">
                    <a:lumMod val="75000"/>
                  </a:schemeClr>
                </a:solidFill>
              </a:rPr>
              <a:t>) - (</a:t>
            </a:r>
            <a:r>
              <a:rPr lang="en-US" sz="1400" dirty="0" err="1">
                <a:solidFill>
                  <a:schemeClr val="accent1">
                    <a:lumMod val="75000"/>
                  </a:schemeClr>
                </a:solidFill>
              </a:rPr>
              <a:t>x,y</a:t>
            </a:r>
            <a:r>
              <a:rPr lang="en-US" sz="1400" dirty="0">
                <a:solidFill>
                  <a:schemeClr val="accent1">
                    <a:lumMod val="75000"/>
                  </a:schemeClr>
                </a:solidFill>
              </a:rPr>
              <a:t>)</a:t>
            </a:r>
          </a:p>
          <a:p>
            <a:pPr marL="285750" indent="-285750">
              <a:buFont typeface="Wingdings" panose="05000000000000000000" pitchFamily="2" charset="2"/>
              <a:buChar char="Ø"/>
            </a:pPr>
            <a:r>
              <a:rPr lang="en-US" sz="1400" dirty="0">
                <a:solidFill>
                  <a:schemeClr val="accent1">
                    <a:lumMod val="75000"/>
                  </a:schemeClr>
                </a:solidFill>
              </a:rPr>
              <a:t>Local coordinate system (</a:t>
            </a:r>
            <a:r>
              <a:rPr lang="en-US" sz="1400" dirty="0" err="1">
                <a:solidFill>
                  <a:schemeClr val="accent1">
                    <a:lumMod val="75000"/>
                  </a:schemeClr>
                </a:solidFill>
              </a:rPr>
              <a:t>l.c.s</a:t>
            </a:r>
            <a:r>
              <a:rPr lang="en-US" sz="1400" dirty="0">
                <a:solidFill>
                  <a:schemeClr val="accent1">
                    <a:lumMod val="75000"/>
                  </a:schemeClr>
                </a:solidFill>
              </a:rPr>
              <a:t>) – (</a:t>
            </a:r>
            <a:r>
              <a:rPr lang="en-US" sz="1400" dirty="0" err="1">
                <a:solidFill>
                  <a:schemeClr val="accent1">
                    <a:lumMod val="75000"/>
                  </a:schemeClr>
                </a:solidFill>
              </a:rPr>
              <a:t>x’,y</a:t>
            </a:r>
            <a:r>
              <a:rPr lang="en-US" sz="1400" dirty="0">
                <a:solidFill>
                  <a:schemeClr val="accent1">
                    <a:lumMod val="75000"/>
                  </a:schemeClr>
                </a:solidFill>
              </a:rPr>
              <a:t>’)</a:t>
            </a:r>
          </a:p>
          <a:p>
            <a:pPr marL="285750" indent="-285750">
              <a:buFont typeface="Wingdings" panose="05000000000000000000" pitchFamily="2" charset="2"/>
              <a:buChar char="Ø"/>
            </a:pPr>
            <a:r>
              <a:rPr lang="en-US" sz="1400" dirty="0">
                <a:solidFill>
                  <a:schemeClr val="accent1">
                    <a:lumMod val="75000"/>
                  </a:schemeClr>
                </a:solidFill>
              </a:rPr>
              <a:t>Unknowns – (x0, y0, </a:t>
            </a:r>
            <a:r>
              <a:rPr lang="el-GR" sz="1400" dirty="0">
                <a:solidFill>
                  <a:schemeClr val="accent1">
                    <a:lumMod val="75000"/>
                  </a:schemeClr>
                </a:solidFill>
              </a:rPr>
              <a:t>β)</a:t>
            </a:r>
            <a:endParaRPr lang="en-US" sz="1400" dirty="0">
              <a:solidFill>
                <a:schemeClr val="accent1">
                  <a:lumMod val="75000"/>
                </a:schemeClr>
              </a:solidFill>
            </a:endParaRPr>
          </a:p>
        </p:txBody>
      </p:sp>
    </p:spTree>
    <p:extLst>
      <p:ext uri="{BB962C8B-B14F-4D97-AF65-F5344CB8AC3E}">
        <p14:creationId xmlns:p14="http://schemas.microsoft.com/office/powerpoint/2010/main" val="1997061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15</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normAutofit/>
          </a:bodyPr>
          <a:lstStyle/>
          <a:p>
            <a:r>
              <a:rPr lang="en-US" dirty="0"/>
              <a:t>Generation of virtual training data</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3707904" y="869106"/>
            <a:ext cx="5012634" cy="40626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sensor concept is tested in [4]</a:t>
            </a:r>
          </a:p>
          <a:p>
            <a:pPr marL="285750" indent="-285750">
              <a:buFont typeface="Arial" panose="020B0604020202020204" pitchFamily="34" charset="0"/>
              <a:buChar char="•"/>
            </a:pPr>
            <a:r>
              <a:rPr lang="en-US" dirty="0">
                <a:solidFill>
                  <a:schemeClr val="accent1">
                    <a:lumMod val="75000"/>
                  </a:schemeClr>
                </a:solidFill>
              </a:rPr>
              <a:t>Using the equations presented there, the relation between strain data (</a:t>
            </a:r>
            <a:r>
              <a:rPr lang="el-GR" dirty="0">
                <a:solidFill>
                  <a:schemeClr val="accent1">
                    <a:lumMod val="75000"/>
                  </a:schemeClr>
                </a:solidFill>
              </a:rPr>
              <a:t>ε</a:t>
            </a:r>
            <a:r>
              <a:rPr lang="en-US" sz="1000" dirty="0">
                <a:solidFill>
                  <a:schemeClr val="accent1">
                    <a:lumMod val="75000"/>
                  </a:schemeClr>
                </a:solidFill>
              </a:rPr>
              <a:t>11</a:t>
            </a:r>
            <a:r>
              <a:rPr lang="en-US" dirty="0">
                <a:solidFill>
                  <a:schemeClr val="accent1">
                    <a:lumMod val="75000"/>
                  </a:schemeClr>
                </a:solidFill>
              </a:rPr>
              <a:t>,</a:t>
            </a:r>
            <a:r>
              <a:rPr lang="el-GR" dirty="0">
                <a:solidFill>
                  <a:schemeClr val="accent1">
                    <a:lumMod val="75000"/>
                  </a:schemeClr>
                </a:solidFill>
              </a:rPr>
              <a:t> ε</a:t>
            </a:r>
            <a:r>
              <a:rPr lang="en-US" sz="1000" dirty="0">
                <a:solidFill>
                  <a:schemeClr val="accent1">
                    <a:lumMod val="75000"/>
                  </a:schemeClr>
                </a:solidFill>
              </a:rPr>
              <a:t>22</a:t>
            </a:r>
            <a:r>
              <a:rPr lang="en-US" dirty="0">
                <a:solidFill>
                  <a:schemeClr val="accent1">
                    <a:lumMod val="75000"/>
                  </a:schemeClr>
                </a:solidFill>
              </a:rPr>
              <a:t>, </a:t>
            </a:r>
            <a:r>
              <a:rPr lang="el-GR" dirty="0">
                <a:solidFill>
                  <a:schemeClr val="accent1">
                    <a:lumMod val="75000"/>
                  </a:schemeClr>
                </a:solidFill>
              </a:rPr>
              <a:t>ε</a:t>
            </a:r>
            <a:r>
              <a:rPr lang="en-US" sz="1000" dirty="0">
                <a:solidFill>
                  <a:schemeClr val="accent1">
                    <a:lumMod val="75000"/>
                  </a:schemeClr>
                </a:solidFill>
              </a:rPr>
              <a:t>12</a:t>
            </a:r>
            <a:r>
              <a:rPr lang="en-US" dirty="0">
                <a:solidFill>
                  <a:schemeClr val="accent1">
                    <a:lumMod val="75000"/>
                  </a:schemeClr>
                </a:solidFill>
              </a:rPr>
              <a:t>) (input) and </a:t>
            </a:r>
            <a:r>
              <a:rPr lang="es-ES" dirty="0">
                <a:solidFill>
                  <a:schemeClr val="accent1">
                    <a:lumMod val="75000"/>
                  </a:schemeClr>
                </a:solidFill>
              </a:rPr>
              <a:t>K</a:t>
            </a:r>
            <a:r>
              <a:rPr lang="es-ES" sz="1100" dirty="0">
                <a:solidFill>
                  <a:schemeClr val="accent1">
                    <a:lumMod val="75000"/>
                  </a:schemeClr>
                </a:solidFill>
              </a:rPr>
              <a:t>I</a:t>
            </a:r>
            <a:r>
              <a:rPr lang="es-ES" dirty="0">
                <a:solidFill>
                  <a:schemeClr val="accent1">
                    <a:lumMod val="75000"/>
                  </a:schemeClr>
                </a:solidFill>
              </a:rPr>
              <a:t> , K</a:t>
            </a:r>
            <a:r>
              <a:rPr lang="es-ES" sz="1100" dirty="0">
                <a:solidFill>
                  <a:schemeClr val="accent1">
                    <a:lumMod val="75000"/>
                  </a:schemeClr>
                </a:solidFill>
              </a:rPr>
              <a:t>II</a:t>
            </a:r>
            <a:r>
              <a:rPr lang="es-ES" dirty="0">
                <a:solidFill>
                  <a:schemeClr val="accent1">
                    <a:lumMod val="75000"/>
                  </a:schemeClr>
                </a:solidFill>
              </a:rPr>
              <a:t> , T, crack </a:t>
            </a:r>
            <a:r>
              <a:rPr lang="es-ES" dirty="0" err="1">
                <a:solidFill>
                  <a:schemeClr val="accent1">
                    <a:lumMod val="75000"/>
                  </a:schemeClr>
                </a:solidFill>
              </a:rPr>
              <a:t>angle</a:t>
            </a:r>
            <a:r>
              <a:rPr lang="es-ES" dirty="0">
                <a:solidFill>
                  <a:schemeClr val="accent1">
                    <a:lumMod val="75000"/>
                  </a:schemeClr>
                </a:solidFill>
              </a:rPr>
              <a:t> (β), crack </a:t>
            </a:r>
            <a:r>
              <a:rPr lang="es-ES" dirty="0" err="1">
                <a:solidFill>
                  <a:schemeClr val="accent1">
                    <a:lumMod val="75000"/>
                  </a:schemeClr>
                </a:solidFill>
              </a:rPr>
              <a:t>location</a:t>
            </a:r>
            <a:r>
              <a:rPr lang="es-ES" dirty="0">
                <a:solidFill>
                  <a:schemeClr val="accent1">
                    <a:lumMod val="75000"/>
                  </a:schemeClr>
                </a:solidFill>
              </a:rPr>
              <a:t>]</a:t>
            </a:r>
            <a:r>
              <a:rPr lang="en-US" dirty="0">
                <a:solidFill>
                  <a:schemeClr val="accent1">
                    <a:lumMod val="75000"/>
                  </a:schemeClr>
                </a:solidFill>
              </a:rPr>
              <a:t> (output) can be calculated.</a:t>
            </a:r>
          </a:p>
          <a:p>
            <a:pPr marL="285750" indent="-285750">
              <a:buFont typeface="Arial" panose="020B0604020202020204" pitchFamily="34" charset="0"/>
              <a:buChar char="•"/>
            </a:pPr>
            <a:r>
              <a:rPr lang="en-US" dirty="0">
                <a:solidFill>
                  <a:schemeClr val="accent1">
                    <a:lumMod val="75000"/>
                  </a:schemeClr>
                </a:solidFill>
              </a:rPr>
              <a:t>To generate this data, different values of [</a:t>
            </a:r>
            <a:r>
              <a:rPr lang="es-ES" dirty="0">
                <a:solidFill>
                  <a:schemeClr val="accent1">
                    <a:lumMod val="75000"/>
                  </a:schemeClr>
                </a:solidFill>
              </a:rPr>
              <a:t>K</a:t>
            </a:r>
            <a:r>
              <a:rPr lang="es-ES" sz="1100" dirty="0">
                <a:solidFill>
                  <a:schemeClr val="accent1">
                    <a:lumMod val="75000"/>
                  </a:schemeClr>
                </a:solidFill>
              </a:rPr>
              <a:t>I</a:t>
            </a:r>
            <a:r>
              <a:rPr lang="es-ES" dirty="0">
                <a:solidFill>
                  <a:schemeClr val="accent1">
                    <a:lumMod val="75000"/>
                  </a:schemeClr>
                </a:solidFill>
              </a:rPr>
              <a:t> , K</a:t>
            </a:r>
            <a:r>
              <a:rPr lang="es-ES" sz="1100" dirty="0">
                <a:solidFill>
                  <a:schemeClr val="accent1">
                    <a:lumMod val="75000"/>
                  </a:schemeClr>
                </a:solidFill>
              </a:rPr>
              <a:t>II</a:t>
            </a:r>
            <a:r>
              <a:rPr lang="es-ES" dirty="0">
                <a:solidFill>
                  <a:schemeClr val="accent1">
                    <a:lumMod val="75000"/>
                  </a:schemeClr>
                </a:solidFill>
              </a:rPr>
              <a:t> , T, crack </a:t>
            </a:r>
            <a:r>
              <a:rPr lang="es-ES" dirty="0" err="1">
                <a:solidFill>
                  <a:schemeClr val="accent1">
                    <a:lumMod val="75000"/>
                  </a:schemeClr>
                </a:solidFill>
              </a:rPr>
              <a:t>angle</a:t>
            </a:r>
            <a:r>
              <a:rPr lang="es-ES" dirty="0">
                <a:solidFill>
                  <a:schemeClr val="accent1">
                    <a:lumMod val="75000"/>
                  </a:schemeClr>
                </a:solidFill>
              </a:rPr>
              <a:t>(β), crack </a:t>
            </a:r>
            <a:r>
              <a:rPr lang="es-ES" dirty="0" err="1">
                <a:solidFill>
                  <a:schemeClr val="accent1">
                    <a:lumMod val="75000"/>
                  </a:schemeClr>
                </a:solidFill>
              </a:rPr>
              <a:t>location</a:t>
            </a:r>
            <a:r>
              <a:rPr lang="es-ES" dirty="0">
                <a:solidFill>
                  <a:schemeClr val="accent1">
                    <a:lumMod val="75000"/>
                  </a:schemeClr>
                </a:solidFill>
              </a:rPr>
              <a:t>]</a:t>
            </a:r>
            <a:r>
              <a:rPr lang="en-US" dirty="0">
                <a:solidFill>
                  <a:schemeClr val="accent1">
                    <a:lumMod val="75000"/>
                  </a:schemeClr>
                </a:solidFill>
              </a:rPr>
              <a:t> are considered and iterated over a loop.</a:t>
            </a:r>
          </a:p>
          <a:p>
            <a:pPr marL="285750" indent="-285750">
              <a:buFont typeface="Arial" panose="020B0604020202020204" pitchFamily="34" charset="0"/>
              <a:buChar char="•"/>
            </a:pPr>
            <a:r>
              <a:rPr lang="en-US" dirty="0">
                <a:solidFill>
                  <a:schemeClr val="accent1">
                    <a:lumMod val="75000"/>
                  </a:schemeClr>
                </a:solidFill>
              </a:rPr>
              <a:t>This data will be used as training data for NN</a:t>
            </a:r>
          </a:p>
          <a:p>
            <a:pPr marL="285750" indent="-285750">
              <a:buFont typeface="Arial" panose="020B0604020202020204" pitchFamily="34" charset="0"/>
              <a:buChar char="•"/>
            </a:pPr>
            <a:r>
              <a:rPr lang="en-US" dirty="0">
                <a:solidFill>
                  <a:schemeClr val="accent1">
                    <a:lumMod val="75000"/>
                  </a:schemeClr>
                </a:solidFill>
              </a:rPr>
              <a:t>The model works only within this range</a:t>
            </a:r>
          </a:p>
          <a:p>
            <a:pPr marL="285750" indent="-285750">
              <a:buFont typeface="Arial" panose="020B0604020202020204" pitchFamily="34" charset="0"/>
              <a:buChar char="•"/>
            </a:pPr>
            <a:r>
              <a:rPr lang="en-US" dirty="0">
                <a:solidFill>
                  <a:schemeClr val="accent1">
                    <a:lumMod val="75000"/>
                  </a:schemeClr>
                </a:solidFill>
              </a:rPr>
              <a:t>Normalizing the input data increases learning speed of the model in finding optimal parameters for input nodes </a:t>
            </a:r>
          </a:p>
          <a:p>
            <a:pPr marL="285750" indent="-285750">
              <a:buFont typeface="Arial" panose="020B0604020202020204" pitchFamily="34" charset="0"/>
              <a:buChar char="•"/>
            </a:pPr>
            <a:endParaRPr lang="en-US" dirty="0">
              <a:solidFill>
                <a:schemeClr val="accent1">
                  <a:lumMod val="75000"/>
                </a:schemeClr>
              </a:solidFill>
            </a:endParaRPr>
          </a:p>
        </p:txBody>
      </p:sp>
      <p:pic>
        <p:nvPicPr>
          <p:cNvPr id="7" name="Picture 6">
            <a:extLst>
              <a:ext uri="{FF2B5EF4-FFF2-40B4-BE49-F238E27FC236}">
                <a16:creationId xmlns:a16="http://schemas.microsoft.com/office/drawing/2014/main" id="{3BC2C60C-E203-49AF-A95F-3BAA5F4AA9CE}"/>
              </a:ext>
            </a:extLst>
          </p:cNvPr>
          <p:cNvPicPr>
            <a:picLocks noChangeAspect="1"/>
          </p:cNvPicPr>
          <p:nvPr/>
        </p:nvPicPr>
        <p:blipFill rotWithShape="1">
          <a:blip r:embed="rId2">
            <a:extLst>
              <a:ext uri="{28A0092B-C50C-407E-A947-70E740481C1C}">
                <a14:useLocalDpi xmlns:a14="http://schemas.microsoft.com/office/drawing/2010/main" val="0"/>
              </a:ext>
            </a:extLst>
          </a:blip>
          <a:srcRect l="-490" t="-1967" r="-1876" b="41602"/>
          <a:stretch/>
        </p:blipFill>
        <p:spPr>
          <a:xfrm>
            <a:off x="131749" y="2361411"/>
            <a:ext cx="3504816" cy="1008112"/>
          </a:xfrm>
          <a:prstGeom prst="rect">
            <a:avLst/>
          </a:prstGeom>
        </p:spPr>
      </p:pic>
      <p:sp>
        <p:nvSpPr>
          <p:cNvPr id="9" name="TextBox 8">
            <a:extLst>
              <a:ext uri="{FF2B5EF4-FFF2-40B4-BE49-F238E27FC236}">
                <a16:creationId xmlns:a16="http://schemas.microsoft.com/office/drawing/2014/main" id="{753CF49B-7D1F-4526-8E97-3DA45F7A1FD9}"/>
              </a:ext>
            </a:extLst>
          </p:cNvPr>
          <p:cNvSpPr txBox="1"/>
          <p:nvPr/>
        </p:nvSpPr>
        <p:spPr>
          <a:xfrm>
            <a:off x="127775" y="3507854"/>
            <a:ext cx="3504816" cy="261610"/>
          </a:xfrm>
          <a:prstGeom prst="rect">
            <a:avLst/>
          </a:prstGeom>
          <a:noFill/>
        </p:spPr>
        <p:txBody>
          <a:bodyPr wrap="square" rtlCol="0">
            <a:spAutoFit/>
          </a:bodyPr>
          <a:lstStyle/>
          <a:p>
            <a:r>
              <a:rPr lang="en-US" sz="1100" dirty="0">
                <a:solidFill>
                  <a:srgbClr val="333333"/>
                </a:solidFill>
              </a:rPr>
              <a:t>Table: Training range for a (4x4) regular rectangular layout </a:t>
            </a:r>
          </a:p>
        </p:txBody>
      </p:sp>
    </p:spTree>
    <p:extLst>
      <p:ext uri="{BB962C8B-B14F-4D97-AF65-F5344CB8AC3E}">
        <p14:creationId xmlns:p14="http://schemas.microsoft.com/office/powerpoint/2010/main" val="1548967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16</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25122"/>
            <a:ext cx="7308000" cy="429622"/>
          </a:xfrm>
        </p:spPr>
        <p:txBody>
          <a:bodyPr/>
          <a:lstStyle/>
          <a:p>
            <a:r>
              <a:rPr lang="en-US" dirty="0"/>
              <a:t>Current implementation </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36000" y="888219"/>
            <a:ext cx="7668448"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In this thesis, this new approach is tailored and implemented on different layouts of sensor arrays, namely:</a:t>
            </a:r>
          </a:p>
          <a:p>
            <a:pPr marL="742950" lvl="1" indent="-285750">
              <a:buFont typeface="Arial" panose="020B0604020202020204" pitchFamily="34" charset="0"/>
              <a:buChar char="•"/>
            </a:pPr>
            <a:r>
              <a:rPr lang="en-US" dirty="0">
                <a:solidFill>
                  <a:schemeClr val="accent1">
                    <a:lumMod val="75000"/>
                  </a:schemeClr>
                </a:solidFill>
              </a:rPr>
              <a:t>Rectangular 4x4 Sensor arrangement</a:t>
            </a:r>
          </a:p>
          <a:p>
            <a:pPr marL="742950" lvl="1" indent="-285750">
              <a:buFont typeface="Arial" panose="020B0604020202020204" pitchFamily="34" charset="0"/>
              <a:buChar char="•"/>
            </a:pPr>
            <a:r>
              <a:rPr lang="en-US" dirty="0">
                <a:solidFill>
                  <a:schemeClr val="accent1">
                    <a:lumMod val="75000"/>
                  </a:schemeClr>
                </a:solidFill>
              </a:rPr>
              <a:t>Rectangular 8x4 Sensor arrangement</a:t>
            </a:r>
          </a:p>
          <a:p>
            <a:pPr marL="742950" lvl="1" indent="-285750">
              <a:buFont typeface="Arial" panose="020B0604020202020204" pitchFamily="34" charset="0"/>
              <a:buChar char="•"/>
            </a:pPr>
            <a:r>
              <a:rPr lang="en-US" dirty="0">
                <a:solidFill>
                  <a:schemeClr val="accent1">
                    <a:lumMod val="75000"/>
                  </a:schemeClr>
                </a:solidFill>
              </a:rPr>
              <a:t>Hexagonal Sensor arrangement</a:t>
            </a:r>
          </a:p>
        </p:txBody>
      </p:sp>
      <p:pic>
        <p:nvPicPr>
          <p:cNvPr id="11" name="Picture 10">
            <a:extLst>
              <a:ext uri="{FF2B5EF4-FFF2-40B4-BE49-F238E27FC236}">
                <a16:creationId xmlns:a16="http://schemas.microsoft.com/office/drawing/2014/main" id="{FDF1DE5D-F7B4-4394-8C36-1CD1839793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7483" y="2500040"/>
            <a:ext cx="2438155" cy="1998965"/>
          </a:xfrm>
          <a:prstGeom prst="rect">
            <a:avLst/>
          </a:prstGeom>
        </p:spPr>
      </p:pic>
      <p:pic>
        <p:nvPicPr>
          <p:cNvPr id="14" name="Picture 13">
            <a:extLst>
              <a:ext uri="{FF2B5EF4-FFF2-40B4-BE49-F238E27FC236}">
                <a16:creationId xmlns:a16="http://schemas.microsoft.com/office/drawing/2014/main" id="{B5E3E940-AB1A-4BEB-BF0E-451A874BC6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608" y="2592913"/>
            <a:ext cx="2431909" cy="1906091"/>
          </a:xfrm>
          <a:prstGeom prst="rect">
            <a:avLst/>
          </a:prstGeom>
        </p:spPr>
      </p:pic>
      <p:pic>
        <p:nvPicPr>
          <p:cNvPr id="17" name="Picture 16">
            <a:extLst>
              <a:ext uri="{FF2B5EF4-FFF2-40B4-BE49-F238E27FC236}">
                <a16:creationId xmlns:a16="http://schemas.microsoft.com/office/drawing/2014/main" id="{099C6F1F-8515-4A65-B3C6-70AAB32A45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1870" y="2500040"/>
            <a:ext cx="2340260" cy="2053390"/>
          </a:xfrm>
          <a:prstGeom prst="rect">
            <a:avLst/>
          </a:prstGeom>
        </p:spPr>
      </p:pic>
    </p:spTree>
    <p:extLst>
      <p:ext uri="{BB962C8B-B14F-4D97-AF65-F5344CB8AC3E}">
        <p14:creationId xmlns:p14="http://schemas.microsoft.com/office/powerpoint/2010/main" val="323328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17</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Rectangular 4x4 Sensor Arrangement</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572000" y="1422884"/>
            <a:ext cx="4531948"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lumMod val="75000"/>
                  </a:schemeClr>
                </a:solidFill>
              </a:rPr>
              <a:t>In this layout, the sensors are arranged around the crack tip in 4 rows and 4 columns equidistant to each other.</a:t>
            </a:r>
          </a:p>
          <a:p>
            <a:pPr marL="285750" indent="-285750">
              <a:buFont typeface="Wingdings" panose="05000000000000000000" pitchFamily="2" charset="2"/>
              <a:buChar char="Ø"/>
            </a:pPr>
            <a:r>
              <a:rPr lang="en-US" dirty="0">
                <a:solidFill>
                  <a:schemeClr val="accent1">
                    <a:lumMod val="75000"/>
                  </a:schemeClr>
                </a:solidFill>
              </a:rPr>
              <a:t>The sensor layout can rotate in an angle </a:t>
            </a:r>
            <a:r>
              <a:rPr lang="el-GR" sz="1800" dirty="0">
                <a:solidFill>
                  <a:schemeClr val="accent1">
                    <a:lumMod val="75000"/>
                  </a:schemeClr>
                </a:solidFill>
              </a:rPr>
              <a:t>β</a:t>
            </a:r>
            <a:r>
              <a:rPr lang="en-US" sz="1800" dirty="0">
                <a:solidFill>
                  <a:schemeClr val="accent1">
                    <a:lumMod val="75000"/>
                  </a:schemeClr>
                </a:solidFill>
              </a:rPr>
              <a:t>.</a:t>
            </a:r>
          </a:p>
          <a:p>
            <a:pPr marL="285750" indent="-285750">
              <a:buFont typeface="Wingdings" panose="05000000000000000000" pitchFamily="2" charset="2"/>
              <a:buChar char="Ø"/>
            </a:pPr>
            <a:r>
              <a:rPr lang="en-US" dirty="0">
                <a:solidFill>
                  <a:schemeClr val="accent1">
                    <a:lumMod val="75000"/>
                  </a:schemeClr>
                </a:solidFill>
              </a:rPr>
              <a:t>Number of sensors (n) = 16</a:t>
            </a:r>
          </a:p>
          <a:p>
            <a:pPr marL="285750" indent="-285750">
              <a:buFont typeface="Wingdings" panose="05000000000000000000" pitchFamily="2" charset="2"/>
              <a:buChar char="Ø"/>
            </a:pPr>
            <a:r>
              <a:rPr lang="en-US" dirty="0">
                <a:solidFill>
                  <a:schemeClr val="accent1">
                    <a:lumMod val="75000"/>
                  </a:schemeClr>
                </a:solidFill>
              </a:rPr>
              <a:t>Input data = 48 neurons(3 strain values * n)</a:t>
            </a:r>
          </a:p>
          <a:p>
            <a:pPr marL="285750" indent="-285750">
              <a:buFont typeface="Wingdings" panose="05000000000000000000" pitchFamily="2" charset="2"/>
              <a:buChar char="Ø"/>
            </a:pPr>
            <a:r>
              <a:rPr lang="en-US" dirty="0">
                <a:solidFill>
                  <a:schemeClr val="accent1">
                    <a:lumMod val="75000"/>
                  </a:schemeClr>
                </a:solidFill>
              </a:rPr>
              <a:t>Output data = [</a:t>
            </a:r>
            <a:r>
              <a:rPr lang="es-ES" dirty="0">
                <a:solidFill>
                  <a:schemeClr val="accent1">
                    <a:lumMod val="75000"/>
                  </a:schemeClr>
                </a:solidFill>
              </a:rPr>
              <a:t>K</a:t>
            </a:r>
            <a:r>
              <a:rPr lang="es-ES" sz="1100" dirty="0">
                <a:solidFill>
                  <a:schemeClr val="accent1">
                    <a:lumMod val="75000"/>
                  </a:schemeClr>
                </a:solidFill>
              </a:rPr>
              <a:t>I</a:t>
            </a:r>
            <a:r>
              <a:rPr lang="es-ES" dirty="0">
                <a:solidFill>
                  <a:schemeClr val="accent1">
                    <a:lumMod val="75000"/>
                  </a:schemeClr>
                </a:solidFill>
              </a:rPr>
              <a:t> , K</a:t>
            </a:r>
            <a:r>
              <a:rPr lang="es-ES" sz="1100" dirty="0">
                <a:solidFill>
                  <a:schemeClr val="accent1">
                    <a:lumMod val="75000"/>
                  </a:schemeClr>
                </a:solidFill>
              </a:rPr>
              <a:t>II</a:t>
            </a:r>
            <a:r>
              <a:rPr lang="es-ES" dirty="0">
                <a:solidFill>
                  <a:schemeClr val="accent1">
                    <a:lumMod val="75000"/>
                  </a:schemeClr>
                </a:solidFill>
              </a:rPr>
              <a:t> , T, cos β,sin β, Y</a:t>
            </a:r>
            <a:r>
              <a:rPr lang="es-ES" sz="1100" dirty="0">
                <a:solidFill>
                  <a:schemeClr val="accent1">
                    <a:lumMod val="75000"/>
                  </a:schemeClr>
                </a:solidFill>
              </a:rPr>
              <a:t>0</a:t>
            </a:r>
            <a:r>
              <a:rPr lang="es-ES" dirty="0">
                <a:solidFill>
                  <a:schemeClr val="accent1">
                    <a:lumMod val="75000"/>
                  </a:schemeClr>
                </a:solidFill>
              </a:rPr>
              <a:t>, X</a:t>
            </a:r>
            <a:r>
              <a:rPr lang="es-ES" sz="1100" dirty="0">
                <a:solidFill>
                  <a:schemeClr val="accent1">
                    <a:lumMod val="75000"/>
                  </a:schemeClr>
                </a:solidFill>
              </a:rPr>
              <a:t>0</a:t>
            </a:r>
            <a:r>
              <a:rPr lang="en-US" dirty="0">
                <a:solidFill>
                  <a:schemeClr val="accent1">
                    <a:lumMod val="75000"/>
                  </a:schemeClr>
                </a:solidFill>
              </a:rPr>
              <a:t>], 7 neurons</a:t>
            </a:r>
          </a:p>
          <a:p>
            <a:pPr marL="285750" indent="-285750">
              <a:buFont typeface="Wingdings" panose="05000000000000000000" pitchFamily="2" charset="2"/>
              <a:buChar char="Ø"/>
            </a:pPr>
            <a:endParaRPr lang="en-US" dirty="0">
              <a:solidFill>
                <a:schemeClr val="accent1">
                  <a:lumMod val="75000"/>
                </a:schemeClr>
              </a:solidFill>
            </a:endParaRPr>
          </a:p>
          <a:p>
            <a:pPr marL="285750" indent="-285750">
              <a:buFont typeface="Wingdings" panose="05000000000000000000" pitchFamily="2" charset="2"/>
              <a:buChar char="Ø"/>
            </a:pPr>
            <a:endParaRPr lang="en-US" dirty="0">
              <a:solidFill>
                <a:schemeClr val="accent1">
                  <a:lumMod val="75000"/>
                </a:schemeClr>
              </a:solidFill>
            </a:endParaRPr>
          </a:p>
          <a:p>
            <a:pPr marL="285750" indent="-285750">
              <a:buFont typeface="Wingdings" panose="05000000000000000000" pitchFamily="2" charset="2"/>
              <a:buChar char="Ø"/>
            </a:pP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E45B6699-573F-4423-9758-74A9BD488F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1422884"/>
            <a:ext cx="4084855" cy="2297731"/>
          </a:xfrm>
          <a:prstGeom prst="rect">
            <a:avLst/>
          </a:prstGeom>
        </p:spPr>
      </p:pic>
    </p:spTree>
    <p:extLst>
      <p:ext uri="{BB962C8B-B14F-4D97-AF65-F5344CB8AC3E}">
        <p14:creationId xmlns:p14="http://schemas.microsoft.com/office/powerpoint/2010/main" val="1875326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18</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Rectangular 8x4 Sensor Arrangement</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283968" y="1419622"/>
            <a:ext cx="4531948" cy="3139321"/>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lumMod val="75000"/>
                  </a:schemeClr>
                </a:solidFill>
              </a:rPr>
              <a:t>In this layout, the sensors are arranged around the crack tip in 4 rows and 8 columns equidistant to each other.</a:t>
            </a:r>
          </a:p>
          <a:p>
            <a:pPr marL="285750" indent="-285750">
              <a:buFont typeface="Wingdings" panose="05000000000000000000" pitchFamily="2" charset="2"/>
              <a:buChar char="Ø"/>
            </a:pPr>
            <a:r>
              <a:rPr lang="en-US" dirty="0">
                <a:solidFill>
                  <a:schemeClr val="accent1">
                    <a:lumMod val="75000"/>
                  </a:schemeClr>
                </a:solidFill>
              </a:rPr>
              <a:t>The sensor layout can rotate in an angle </a:t>
            </a:r>
            <a:r>
              <a:rPr lang="el-GR" sz="1800" dirty="0">
                <a:solidFill>
                  <a:schemeClr val="accent1">
                    <a:lumMod val="75000"/>
                  </a:schemeClr>
                </a:solidFill>
              </a:rPr>
              <a:t>β</a:t>
            </a:r>
            <a:r>
              <a:rPr lang="en-US" sz="1800" dirty="0">
                <a:solidFill>
                  <a:schemeClr val="accent1">
                    <a:lumMod val="75000"/>
                  </a:schemeClr>
                </a:solidFill>
              </a:rPr>
              <a:t>.</a:t>
            </a:r>
          </a:p>
          <a:p>
            <a:pPr marL="285750" indent="-285750">
              <a:buFont typeface="Wingdings" panose="05000000000000000000" pitchFamily="2" charset="2"/>
              <a:buChar char="Ø"/>
            </a:pPr>
            <a:r>
              <a:rPr lang="en-US" dirty="0">
                <a:solidFill>
                  <a:schemeClr val="accent1">
                    <a:lumMod val="75000"/>
                  </a:schemeClr>
                </a:solidFill>
              </a:rPr>
              <a:t>Number of sensors (n) = 32</a:t>
            </a:r>
          </a:p>
          <a:p>
            <a:pPr marL="285750" indent="-285750">
              <a:buFont typeface="Wingdings" panose="05000000000000000000" pitchFamily="2" charset="2"/>
              <a:buChar char="Ø"/>
            </a:pPr>
            <a:r>
              <a:rPr lang="en-US" dirty="0">
                <a:solidFill>
                  <a:schemeClr val="accent1">
                    <a:lumMod val="75000"/>
                  </a:schemeClr>
                </a:solidFill>
              </a:rPr>
              <a:t>Input data = 96 neurons(3 strain values * n)</a:t>
            </a:r>
          </a:p>
          <a:p>
            <a:pPr marL="285750" indent="-285750">
              <a:buFont typeface="Wingdings" panose="05000000000000000000" pitchFamily="2" charset="2"/>
              <a:buChar char="Ø"/>
            </a:pPr>
            <a:r>
              <a:rPr lang="en-US" dirty="0">
                <a:solidFill>
                  <a:schemeClr val="accent1">
                    <a:lumMod val="75000"/>
                  </a:schemeClr>
                </a:solidFill>
              </a:rPr>
              <a:t>Output data = [</a:t>
            </a:r>
            <a:r>
              <a:rPr lang="es-ES" dirty="0">
                <a:solidFill>
                  <a:schemeClr val="accent1">
                    <a:lumMod val="75000"/>
                  </a:schemeClr>
                </a:solidFill>
              </a:rPr>
              <a:t>K</a:t>
            </a:r>
            <a:r>
              <a:rPr lang="es-ES" sz="1100" dirty="0">
                <a:solidFill>
                  <a:schemeClr val="accent1">
                    <a:lumMod val="75000"/>
                  </a:schemeClr>
                </a:solidFill>
              </a:rPr>
              <a:t>I</a:t>
            </a:r>
            <a:r>
              <a:rPr lang="es-ES" dirty="0">
                <a:solidFill>
                  <a:schemeClr val="accent1">
                    <a:lumMod val="75000"/>
                  </a:schemeClr>
                </a:solidFill>
              </a:rPr>
              <a:t> , K</a:t>
            </a:r>
            <a:r>
              <a:rPr lang="es-ES" sz="1100" dirty="0">
                <a:solidFill>
                  <a:schemeClr val="accent1">
                    <a:lumMod val="75000"/>
                  </a:schemeClr>
                </a:solidFill>
              </a:rPr>
              <a:t>II</a:t>
            </a:r>
            <a:r>
              <a:rPr lang="es-ES" dirty="0">
                <a:solidFill>
                  <a:schemeClr val="accent1">
                    <a:lumMod val="75000"/>
                  </a:schemeClr>
                </a:solidFill>
              </a:rPr>
              <a:t> , T, cos β,sin β, Y</a:t>
            </a:r>
            <a:r>
              <a:rPr lang="es-ES" sz="1100" dirty="0">
                <a:solidFill>
                  <a:schemeClr val="accent1">
                    <a:lumMod val="75000"/>
                  </a:schemeClr>
                </a:solidFill>
              </a:rPr>
              <a:t>0</a:t>
            </a:r>
            <a:r>
              <a:rPr lang="es-ES" dirty="0">
                <a:solidFill>
                  <a:schemeClr val="accent1">
                    <a:lumMod val="75000"/>
                  </a:schemeClr>
                </a:solidFill>
              </a:rPr>
              <a:t>, X</a:t>
            </a:r>
            <a:r>
              <a:rPr lang="es-ES" sz="1100" dirty="0">
                <a:solidFill>
                  <a:schemeClr val="accent1">
                    <a:lumMod val="75000"/>
                  </a:schemeClr>
                </a:solidFill>
              </a:rPr>
              <a:t>0</a:t>
            </a:r>
            <a:r>
              <a:rPr lang="en-US" dirty="0">
                <a:solidFill>
                  <a:schemeClr val="accent1">
                    <a:lumMod val="75000"/>
                  </a:schemeClr>
                </a:solidFill>
              </a:rPr>
              <a:t>], 7 neurons</a:t>
            </a:r>
          </a:p>
          <a:p>
            <a:pPr marL="285750" indent="-285750">
              <a:buFont typeface="Wingdings" panose="05000000000000000000" pitchFamily="2" charset="2"/>
              <a:buChar char="Ø"/>
            </a:pPr>
            <a:endParaRPr lang="en-US" dirty="0">
              <a:solidFill>
                <a:schemeClr val="accent1">
                  <a:lumMod val="75000"/>
                </a:schemeClr>
              </a:solidFill>
            </a:endParaRPr>
          </a:p>
          <a:p>
            <a:pPr marL="285750" indent="-285750">
              <a:buFont typeface="Wingdings" panose="05000000000000000000" pitchFamily="2" charset="2"/>
              <a:buChar char="Ø"/>
            </a:pPr>
            <a:endParaRPr lang="en-US" dirty="0">
              <a:solidFill>
                <a:schemeClr val="accent1">
                  <a:lumMod val="75000"/>
                </a:schemeClr>
              </a:solidFill>
            </a:endParaRPr>
          </a:p>
          <a:p>
            <a:pPr marL="285750" indent="-285750">
              <a:buFont typeface="Wingdings" panose="05000000000000000000" pitchFamily="2" charset="2"/>
              <a:buChar char="Ø"/>
            </a:pPr>
            <a:endParaRPr lang="en-US" dirty="0">
              <a:solidFill>
                <a:schemeClr val="accent1">
                  <a:lumMod val="75000"/>
                </a:schemeClr>
              </a:solidFill>
            </a:endParaRPr>
          </a:p>
        </p:txBody>
      </p:sp>
      <p:pic>
        <p:nvPicPr>
          <p:cNvPr id="5" name="Picture 4">
            <a:extLst>
              <a:ext uri="{FF2B5EF4-FFF2-40B4-BE49-F238E27FC236}">
                <a16:creationId xmlns:a16="http://schemas.microsoft.com/office/drawing/2014/main" id="{14F54566-1325-4526-B20B-7D5F492038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477114"/>
            <a:ext cx="3584398" cy="2016224"/>
          </a:xfrm>
          <a:prstGeom prst="rect">
            <a:avLst/>
          </a:prstGeom>
        </p:spPr>
      </p:pic>
    </p:spTree>
    <p:extLst>
      <p:ext uri="{BB962C8B-B14F-4D97-AF65-F5344CB8AC3E}">
        <p14:creationId xmlns:p14="http://schemas.microsoft.com/office/powerpoint/2010/main" val="14934883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19</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Hexagonal Sensor Arrangement</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432540" y="915566"/>
            <a:ext cx="4531948" cy="4524315"/>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lumMod val="75000"/>
                  </a:schemeClr>
                </a:solidFill>
              </a:rPr>
              <a:t>In this layout, the sensors are arranged around the crack tip like a equilateral hexagon.</a:t>
            </a:r>
          </a:p>
          <a:p>
            <a:pPr marL="285750" indent="-285750">
              <a:buFont typeface="Wingdings" panose="05000000000000000000" pitchFamily="2" charset="2"/>
              <a:buChar char="Ø"/>
            </a:pPr>
            <a:r>
              <a:rPr lang="en-US" dirty="0">
                <a:solidFill>
                  <a:schemeClr val="accent1">
                    <a:lumMod val="75000"/>
                  </a:schemeClr>
                </a:solidFill>
              </a:rPr>
              <a:t>Each vertex of the hexagon holds a sensor.</a:t>
            </a:r>
          </a:p>
          <a:p>
            <a:pPr marL="285750" indent="-285750">
              <a:buFont typeface="Wingdings" panose="05000000000000000000" pitchFamily="2" charset="2"/>
              <a:buChar char="Ø"/>
            </a:pPr>
            <a:r>
              <a:rPr lang="en-US" dirty="0">
                <a:solidFill>
                  <a:schemeClr val="accent1">
                    <a:lumMod val="75000"/>
                  </a:schemeClr>
                </a:solidFill>
              </a:rPr>
              <a:t>The centroid of each equilateral triangle of the hexagon holds another sensor.</a:t>
            </a:r>
          </a:p>
          <a:p>
            <a:pPr marL="285750" indent="-285750">
              <a:buFont typeface="Wingdings" panose="05000000000000000000" pitchFamily="2" charset="2"/>
              <a:buChar char="Ø"/>
            </a:pPr>
            <a:r>
              <a:rPr lang="en-US" dirty="0">
                <a:solidFill>
                  <a:schemeClr val="accent1">
                    <a:lumMod val="75000"/>
                  </a:schemeClr>
                </a:solidFill>
              </a:rPr>
              <a:t>The center of the hexagon holds another sensor. </a:t>
            </a:r>
          </a:p>
          <a:p>
            <a:pPr marL="285750" indent="-285750">
              <a:buFont typeface="Wingdings" panose="05000000000000000000" pitchFamily="2" charset="2"/>
              <a:buChar char="Ø"/>
            </a:pPr>
            <a:r>
              <a:rPr lang="en-US" dirty="0">
                <a:solidFill>
                  <a:schemeClr val="accent1">
                    <a:lumMod val="75000"/>
                  </a:schemeClr>
                </a:solidFill>
              </a:rPr>
              <a:t>The sensor layout can rotate in an angle </a:t>
            </a:r>
            <a:r>
              <a:rPr lang="el-GR" sz="1800" dirty="0">
                <a:solidFill>
                  <a:schemeClr val="accent1">
                    <a:lumMod val="75000"/>
                  </a:schemeClr>
                </a:solidFill>
              </a:rPr>
              <a:t>β</a:t>
            </a:r>
            <a:r>
              <a:rPr lang="en-US" sz="1800" dirty="0">
                <a:solidFill>
                  <a:schemeClr val="accent1">
                    <a:lumMod val="75000"/>
                  </a:schemeClr>
                </a:solidFill>
              </a:rPr>
              <a:t>.</a:t>
            </a:r>
          </a:p>
          <a:p>
            <a:pPr marL="285750" indent="-285750">
              <a:buFont typeface="Wingdings" panose="05000000000000000000" pitchFamily="2" charset="2"/>
              <a:buChar char="Ø"/>
            </a:pPr>
            <a:r>
              <a:rPr lang="en-US" dirty="0">
                <a:solidFill>
                  <a:schemeClr val="accent1">
                    <a:lumMod val="75000"/>
                  </a:schemeClr>
                </a:solidFill>
              </a:rPr>
              <a:t>Number of sensors (n) = 13</a:t>
            </a:r>
          </a:p>
          <a:p>
            <a:pPr marL="285750" indent="-285750">
              <a:buFont typeface="Wingdings" panose="05000000000000000000" pitchFamily="2" charset="2"/>
              <a:buChar char="Ø"/>
            </a:pPr>
            <a:r>
              <a:rPr lang="en-US" dirty="0">
                <a:solidFill>
                  <a:schemeClr val="accent1">
                    <a:lumMod val="75000"/>
                  </a:schemeClr>
                </a:solidFill>
              </a:rPr>
              <a:t>Input data = 39 neurons(3 strain values * n)</a:t>
            </a:r>
          </a:p>
          <a:p>
            <a:pPr marL="285750" indent="-285750">
              <a:buFont typeface="Wingdings" panose="05000000000000000000" pitchFamily="2" charset="2"/>
              <a:buChar char="Ø"/>
            </a:pPr>
            <a:r>
              <a:rPr lang="en-US" dirty="0">
                <a:solidFill>
                  <a:schemeClr val="accent1">
                    <a:lumMod val="75000"/>
                  </a:schemeClr>
                </a:solidFill>
              </a:rPr>
              <a:t>Output data = [</a:t>
            </a:r>
            <a:r>
              <a:rPr lang="es-ES" dirty="0">
                <a:solidFill>
                  <a:schemeClr val="accent1">
                    <a:lumMod val="75000"/>
                  </a:schemeClr>
                </a:solidFill>
              </a:rPr>
              <a:t>K</a:t>
            </a:r>
            <a:r>
              <a:rPr lang="es-ES" sz="1100" dirty="0">
                <a:solidFill>
                  <a:schemeClr val="accent1">
                    <a:lumMod val="75000"/>
                  </a:schemeClr>
                </a:solidFill>
              </a:rPr>
              <a:t>I</a:t>
            </a:r>
            <a:r>
              <a:rPr lang="es-ES" dirty="0">
                <a:solidFill>
                  <a:schemeClr val="accent1">
                    <a:lumMod val="75000"/>
                  </a:schemeClr>
                </a:solidFill>
              </a:rPr>
              <a:t> , K</a:t>
            </a:r>
            <a:r>
              <a:rPr lang="es-ES" sz="1100" dirty="0">
                <a:solidFill>
                  <a:schemeClr val="accent1">
                    <a:lumMod val="75000"/>
                  </a:schemeClr>
                </a:solidFill>
              </a:rPr>
              <a:t>II</a:t>
            </a:r>
            <a:r>
              <a:rPr lang="es-ES" dirty="0">
                <a:solidFill>
                  <a:schemeClr val="accent1">
                    <a:lumMod val="75000"/>
                  </a:schemeClr>
                </a:solidFill>
              </a:rPr>
              <a:t> , T, cos β,sin β, Y</a:t>
            </a:r>
            <a:r>
              <a:rPr lang="es-ES" sz="1100" dirty="0">
                <a:solidFill>
                  <a:schemeClr val="accent1">
                    <a:lumMod val="75000"/>
                  </a:schemeClr>
                </a:solidFill>
              </a:rPr>
              <a:t>0</a:t>
            </a:r>
            <a:r>
              <a:rPr lang="es-ES" dirty="0">
                <a:solidFill>
                  <a:schemeClr val="accent1">
                    <a:lumMod val="75000"/>
                  </a:schemeClr>
                </a:solidFill>
              </a:rPr>
              <a:t>, X</a:t>
            </a:r>
            <a:r>
              <a:rPr lang="es-ES" sz="1100" dirty="0">
                <a:solidFill>
                  <a:schemeClr val="accent1">
                    <a:lumMod val="75000"/>
                  </a:schemeClr>
                </a:solidFill>
              </a:rPr>
              <a:t>0</a:t>
            </a:r>
            <a:r>
              <a:rPr lang="en-US" dirty="0">
                <a:solidFill>
                  <a:schemeClr val="accent1">
                    <a:lumMod val="75000"/>
                  </a:schemeClr>
                </a:solidFill>
              </a:rPr>
              <a:t>], 7 neurons</a:t>
            </a:r>
          </a:p>
          <a:p>
            <a:pPr marL="285750" indent="-285750">
              <a:buFont typeface="Wingdings" panose="05000000000000000000" pitchFamily="2" charset="2"/>
              <a:buChar char="Ø"/>
            </a:pPr>
            <a:endParaRPr lang="en-US" dirty="0">
              <a:solidFill>
                <a:schemeClr val="accent1">
                  <a:lumMod val="75000"/>
                </a:schemeClr>
              </a:solidFill>
            </a:endParaRPr>
          </a:p>
          <a:p>
            <a:pPr marL="285750" indent="-285750">
              <a:buFont typeface="Wingdings" panose="05000000000000000000" pitchFamily="2" charset="2"/>
              <a:buChar char="Ø"/>
            </a:pPr>
            <a:endParaRPr lang="en-US" dirty="0">
              <a:solidFill>
                <a:schemeClr val="accent1">
                  <a:lumMod val="75000"/>
                </a:schemeClr>
              </a:solidFill>
            </a:endParaRPr>
          </a:p>
          <a:p>
            <a:pPr marL="285750" indent="-285750">
              <a:buFont typeface="Wingdings" panose="05000000000000000000" pitchFamily="2" charset="2"/>
              <a:buChar char="Ø"/>
            </a:pPr>
            <a:endParaRPr lang="en-US" dirty="0">
              <a:solidFill>
                <a:schemeClr val="accent1">
                  <a:lumMod val="75000"/>
                </a:schemeClr>
              </a:solidFill>
            </a:endParaRPr>
          </a:p>
        </p:txBody>
      </p:sp>
      <p:pic>
        <p:nvPicPr>
          <p:cNvPr id="5" name="Picture 4">
            <a:extLst>
              <a:ext uri="{FF2B5EF4-FFF2-40B4-BE49-F238E27FC236}">
                <a16:creationId xmlns:a16="http://schemas.microsoft.com/office/drawing/2014/main" id="{6CFC5BC1-3BBC-4537-9BA0-5ABED284CF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865" y="1430810"/>
            <a:ext cx="4056675" cy="2281880"/>
          </a:xfrm>
          <a:prstGeom prst="rect">
            <a:avLst/>
          </a:prstGeom>
        </p:spPr>
      </p:pic>
    </p:spTree>
    <p:extLst>
      <p:ext uri="{BB962C8B-B14F-4D97-AF65-F5344CB8AC3E}">
        <p14:creationId xmlns:p14="http://schemas.microsoft.com/office/powerpoint/2010/main" val="363916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Introduction </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18000" y="743533"/>
            <a:ext cx="7308000" cy="40626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chemeClr val="accent1">
                    <a:lumMod val="75000"/>
                  </a:schemeClr>
                </a:solidFill>
              </a:rPr>
              <a:t>Fracture Mechanics studies cracks, prevents any damage and maintains the safety of any structure balancing the design and predicting the usability.</a:t>
            </a:r>
          </a:p>
          <a:p>
            <a:pPr marL="285750" indent="-285750">
              <a:lnSpc>
                <a:spcPct val="150000"/>
              </a:lnSpc>
              <a:buFont typeface="Arial" panose="020B0604020202020204" pitchFamily="34" charset="0"/>
              <a:buChar char="•"/>
            </a:pPr>
            <a:r>
              <a:rPr lang="en-US" sz="2000" dirty="0">
                <a:solidFill>
                  <a:schemeClr val="accent1">
                    <a:lumMod val="75000"/>
                  </a:schemeClr>
                </a:solidFill>
              </a:rPr>
              <a:t>Fracture processes below the critical load develop in a stable manner with a very low rate of growth.</a:t>
            </a:r>
          </a:p>
          <a:p>
            <a:pPr marL="285750" indent="-285750">
              <a:lnSpc>
                <a:spcPct val="150000"/>
              </a:lnSpc>
              <a:buFont typeface="Arial" panose="020B0604020202020204" pitchFamily="34" charset="0"/>
              <a:buChar char="•"/>
            </a:pPr>
            <a:r>
              <a:rPr lang="en-US" sz="2000" dirty="0">
                <a:solidFill>
                  <a:schemeClr val="accent1">
                    <a:lumMod val="75000"/>
                  </a:schemeClr>
                </a:solidFill>
              </a:rPr>
              <a:t> The optimum use of data from Structural Health Monitoring (SHM) is to assess the structural integrity and for damage prognosis.</a:t>
            </a:r>
          </a:p>
          <a:p>
            <a:pPr marL="285750" indent="-285750">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1550250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20</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Model: Strategy and Inference</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04988" y="684539"/>
            <a:ext cx="7668448" cy="3970318"/>
          </a:xfrm>
          <a:prstGeom prst="rect">
            <a:avLst/>
          </a:prstGeom>
          <a:noFill/>
        </p:spPr>
        <p:txBody>
          <a:bodyPr wrap="square" rtlCol="0">
            <a:spAutoFit/>
          </a:bodyPr>
          <a:lstStyle/>
          <a:p>
            <a:r>
              <a:rPr lang="en-US" dirty="0">
                <a:solidFill>
                  <a:schemeClr val="accent1">
                    <a:lumMod val="75000"/>
                  </a:schemeClr>
                </a:solidFill>
              </a:rPr>
              <a:t>The following steps are implemented sequentially:</a:t>
            </a:r>
          </a:p>
          <a:p>
            <a:pPr marL="342900" indent="-342900">
              <a:buFont typeface="+mj-lt"/>
              <a:buAutoNum type="arabicPeriod"/>
            </a:pPr>
            <a:r>
              <a:rPr lang="en-US" dirty="0">
                <a:solidFill>
                  <a:schemeClr val="accent1">
                    <a:lumMod val="75000"/>
                  </a:schemeClr>
                </a:solidFill>
              </a:rPr>
              <a:t>Fit the model using training data</a:t>
            </a:r>
          </a:p>
          <a:p>
            <a:pPr marL="342900" indent="-342900">
              <a:buFont typeface="+mj-lt"/>
              <a:buAutoNum type="arabicPeriod"/>
            </a:pPr>
            <a:r>
              <a:rPr lang="en-US" dirty="0">
                <a:solidFill>
                  <a:schemeClr val="accent1">
                    <a:lumMod val="75000"/>
                  </a:schemeClr>
                </a:solidFill>
              </a:rPr>
              <a:t>Optimize the model to give better performance (hyperparameter tuning)</a:t>
            </a:r>
          </a:p>
          <a:p>
            <a:pPr marL="342900" indent="-342900">
              <a:buFont typeface="+mj-lt"/>
              <a:buAutoNum type="arabicPeriod"/>
            </a:pPr>
            <a:r>
              <a:rPr lang="en-US" dirty="0">
                <a:solidFill>
                  <a:schemeClr val="accent1">
                    <a:lumMod val="75000"/>
                  </a:schemeClr>
                </a:solidFill>
              </a:rPr>
              <a:t>Compare over different layouts.</a:t>
            </a:r>
          </a:p>
          <a:p>
            <a:r>
              <a:rPr lang="en-US" dirty="0">
                <a:solidFill>
                  <a:schemeClr val="accent1">
                    <a:lumMod val="75000"/>
                  </a:schemeClr>
                </a:solidFill>
              </a:rPr>
              <a:t>A Neural Network performance is based on its hyperparameters that control the architecture and learning of the network:</a:t>
            </a:r>
          </a:p>
          <a:p>
            <a:pPr marL="800100" lvl="1" indent="-342900">
              <a:buFont typeface="+mj-lt"/>
              <a:buAutoNum type="alphaUcPeriod"/>
            </a:pPr>
            <a:r>
              <a:rPr lang="en-US" dirty="0">
                <a:solidFill>
                  <a:schemeClr val="accent1">
                    <a:lumMod val="75000"/>
                  </a:schemeClr>
                </a:solidFill>
              </a:rPr>
              <a:t>Number of Hidden Layers </a:t>
            </a:r>
          </a:p>
          <a:p>
            <a:pPr marL="800100" lvl="1" indent="-342900">
              <a:buFont typeface="+mj-lt"/>
              <a:buAutoNum type="alphaUcPeriod"/>
            </a:pPr>
            <a:r>
              <a:rPr lang="en-US" dirty="0">
                <a:solidFill>
                  <a:schemeClr val="accent1">
                    <a:lumMod val="75000"/>
                  </a:schemeClr>
                </a:solidFill>
              </a:rPr>
              <a:t>Number of units for each hidden layer</a:t>
            </a:r>
          </a:p>
          <a:p>
            <a:pPr marL="800100" lvl="1" indent="-342900">
              <a:buFont typeface="+mj-lt"/>
              <a:buAutoNum type="alphaUcPeriod"/>
            </a:pPr>
            <a:r>
              <a:rPr lang="en-US" dirty="0">
                <a:solidFill>
                  <a:schemeClr val="accent1">
                    <a:lumMod val="75000"/>
                  </a:schemeClr>
                </a:solidFill>
              </a:rPr>
              <a:t>Training dataset</a:t>
            </a:r>
          </a:p>
          <a:p>
            <a:pPr marL="800100" lvl="1" indent="-342900">
              <a:buFont typeface="+mj-lt"/>
              <a:buAutoNum type="alphaUcPeriod"/>
            </a:pPr>
            <a:r>
              <a:rPr lang="en-US" dirty="0">
                <a:solidFill>
                  <a:schemeClr val="accent1">
                    <a:lumMod val="75000"/>
                  </a:schemeClr>
                </a:solidFill>
              </a:rPr>
              <a:t>Loss function</a:t>
            </a:r>
          </a:p>
          <a:p>
            <a:pPr marL="800100" lvl="1" indent="-342900">
              <a:buFont typeface="+mj-lt"/>
              <a:buAutoNum type="alphaLcPeriod"/>
            </a:pPr>
            <a:r>
              <a:rPr lang="en-US" dirty="0">
                <a:solidFill>
                  <a:schemeClr val="accent1">
                    <a:lumMod val="75000"/>
                  </a:schemeClr>
                </a:solidFill>
              </a:rPr>
              <a:t>Learning rate</a:t>
            </a:r>
          </a:p>
          <a:p>
            <a:pPr marL="800100" lvl="1" indent="-342900">
              <a:buFont typeface="+mj-lt"/>
              <a:buAutoNum type="alphaLcPeriod"/>
            </a:pPr>
            <a:r>
              <a:rPr lang="en-US" dirty="0">
                <a:solidFill>
                  <a:schemeClr val="accent1">
                    <a:lumMod val="75000"/>
                  </a:schemeClr>
                </a:solidFill>
              </a:rPr>
              <a:t>Number of epochs</a:t>
            </a:r>
          </a:p>
          <a:p>
            <a:pPr marL="800100" lvl="1" indent="-342900">
              <a:buFont typeface="+mj-lt"/>
              <a:buAutoNum type="alphaLcPeriod"/>
            </a:pPr>
            <a:r>
              <a:rPr lang="en-US" dirty="0">
                <a:solidFill>
                  <a:schemeClr val="accent1">
                    <a:lumMod val="75000"/>
                  </a:schemeClr>
                </a:solidFill>
              </a:rPr>
              <a:t>Batch size</a:t>
            </a:r>
          </a:p>
          <a:p>
            <a:pPr marL="285750" indent="-285750">
              <a:buFont typeface="Arial" panose="020B0604020202020204" pitchFamily="34" charset="0"/>
              <a:buChar char="•"/>
            </a:pPr>
            <a:endParaRPr lang="en-US" dirty="0">
              <a:solidFill>
                <a:schemeClr val="accent1">
                  <a:lumMod val="75000"/>
                </a:schemeClr>
              </a:solidFill>
            </a:endParaRPr>
          </a:p>
        </p:txBody>
      </p:sp>
      <p:sp>
        <p:nvSpPr>
          <p:cNvPr id="2" name="Right Brace 1">
            <a:extLst>
              <a:ext uri="{FF2B5EF4-FFF2-40B4-BE49-F238E27FC236}">
                <a16:creationId xmlns:a16="http://schemas.microsoft.com/office/drawing/2014/main" id="{39E4AC8B-4407-4148-8FA1-8BC263DB3704}"/>
              </a:ext>
            </a:extLst>
          </p:cNvPr>
          <p:cNvSpPr/>
          <p:nvPr/>
        </p:nvSpPr>
        <p:spPr>
          <a:xfrm>
            <a:off x="5220072" y="2442640"/>
            <a:ext cx="360040" cy="1008112"/>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7" name="Right Brace 6">
            <a:extLst>
              <a:ext uri="{FF2B5EF4-FFF2-40B4-BE49-F238E27FC236}">
                <a16:creationId xmlns:a16="http://schemas.microsoft.com/office/drawing/2014/main" id="{29B84489-A2BE-45CD-92C2-518CF17D342C}"/>
              </a:ext>
            </a:extLst>
          </p:cNvPr>
          <p:cNvSpPr/>
          <p:nvPr/>
        </p:nvSpPr>
        <p:spPr>
          <a:xfrm>
            <a:off x="3419872" y="3507854"/>
            <a:ext cx="256148" cy="792088"/>
          </a:xfrm>
          <a:prstGeom prst="rightBrace">
            <a:avLst/>
          </a:pr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5" name="TextBox 4">
            <a:extLst>
              <a:ext uri="{FF2B5EF4-FFF2-40B4-BE49-F238E27FC236}">
                <a16:creationId xmlns:a16="http://schemas.microsoft.com/office/drawing/2014/main" id="{30747A09-D257-410B-A30A-97061A29EDCB}"/>
              </a:ext>
            </a:extLst>
          </p:cNvPr>
          <p:cNvSpPr txBox="1"/>
          <p:nvPr/>
        </p:nvSpPr>
        <p:spPr>
          <a:xfrm>
            <a:off x="5644163" y="2489727"/>
            <a:ext cx="2964841" cy="923330"/>
          </a:xfrm>
          <a:prstGeom prst="rect">
            <a:avLst/>
          </a:prstGeom>
          <a:noFill/>
        </p:spPr>
        <p:txBody>
          <a:bodyPr wrap="square" rtlCol="0">
            <a:spAutoFit/>
          </a:bodyPr>
          <a:lstStyle/>
          <a:p>
            <a:r>
              <a:rPr lang="en-US" dirty="0"/>
              <a:t>Defines the architecture of NN and performance measurement</a:t>
            </a:r>
          </a:p>
        </p:txBody>
      </p:sp>
      <p:sp>
        <p:nvSpPr>
          <p:cNvPr id="10" name="TextBox 9">
            <a:extLst>
              <a:ext uri="{FF2B5EF4-FFF2-40B4-BE49-F238E27FC236}">
                <a16:creationId xmlns:a16="http://schemas.microsoft.com/office/drawing/2014/main" id="{21CAB0F4-5386-4104-8684-D7AFA2F5A8AB}"/>
              </a:ext>
            </a:extLst>
          </p:cNvPr>
          <p:cNvSpPr txBox="1"/>
          <p:nvPr/>
        </p:nvSpPr>
        <p:spPr>
          <a:xfrm>
            <a:off x="3676020" y="3580732"/>
            <a:ext cx="2964841" cy="923330"/>
          </a:xfrm>
          <a:prstGeom prst="rect">
            <a:avLst/>
          </a:prstGeom>
          <a:noFill/>
        </p:spPr>
        <p:txBody>
          <a:bodyPr wrap="square" rtlCol="0">
            <a:spAutoFit/>
          </a:bodyPr>
          <a:lstStyle/>
          <a:p>
            <a:r>
              <a:rPr lang="en-US" dirty="0"/>
              <a:t>Tuning these parameters produces an optimized model based on performance</a:t>
            </a:r>
          </a:p>
        </p:txBody>
      </p:sp>
    </p:spTree>
    <p:extLst>
      <p:ext uri="{BB962C8B-B14F-4D97-AF65-F5344CB8AC3E}">
        <p14:creationId xmlns:p14="http://schemas.microsoft.com/office/powerpoint/2010/main" val="951658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CB55F2F7-421D-4A21-BC76-C6B81B20E7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00000" y="985846"/>
            <a:ext cx="2743198" cy="1828800"/>
          </a:xfr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21</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Model: Strategy and Inference </a:t>
            </a:r>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740418"/>
            <a:ext cx="7308000" cy="429622"/>
          </a:xfrm>
        </p:spPr>
        <p:txBody>
          <a:bodyPr>
            <a:normAutofit/>
          </a:bodyPr>
          <a:lstStyle/>
          <a:p>
            <a:r>
              <a:rPr lang="en-US" sz="1800" dirty="0"/>
              <a:t>A. Choosing number of hidden layers</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23" name="Picture 22">
            <a:extLst>
              <a:ext uri="{FF2B5EF4-FFF2-40B4-BE49-F238E27FC236}">
                <a16:creationId xmlns:a16="http://schemas.microsoft.com/office/drawing/2014/main" id="{BE20EBF6-2969-46F0-B1B6-477413D839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997" y="2802978"/>
            <a:ext cx="2743201" cy="1828800"/>
          </a:xfrm>
          <a:prstGeom prst="rect">
            <a:avLst/>
          </a:prstGeom>
        </p:spPr>
      </p:pic>
      <p:pic>
        <p:nvPicPr>
          <p:cNvPr id="25" name="Picture 24">
            <a:extLst>
              <a:ext uri="{FF2B5EF4-FFF2-40B4-BE49-F238E27FC236}">
                <a16:creationId xmlns:a16="http://schemas.microsoft.com/office/drawing/2014/main" id="{575E2857-1C77-44E1-A3C0-29EDAA0C2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864" y="985846"/>
            <a:ext cx="2743201" cy="1828800"/>
          </a:xfrm>
          <a:prstGeom prst="rect">
            <a:avLst/>
          </a:prstGeom>
        </p:spPr>
      </p:pic>
      <p:pic>
        <p:nvPicPr>
          <p:cNvPr id="27" name="Picture 26">
            <a:extLst>
              <a:ext uri="{FF2B5EF4-FFF2-40B4-BE49-F238E27FC236}">
                <a16:creationId xmlns:a16="http://schemas.microsoft.com/office/drawing/2014/main" id="{7922B7F7-A055-4A95-875A-54535C1B86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47864" y="2817080"/>
            <a:ext cx="2743200" cy="1828800"/>
          </a:xfrm>
          <a:prstGeom prst="rect">
            <a:avLst/>
          </a:prstGeom>
        </p:spPr>
      </p:pic>
      <p:sp>
        <p:nvSpPr>
          <p:cNvPr id="28" name="TextBox 27">
            <a:extLst>
              <a:ext uri="{FF2B5EF4-FFF2-40B4-BE49-F238E27FC236}">
                <a16:creationId xmlns:a16="http://schemas.microsoft.com/office/drawing/2014/main" id="{0640002A-F880-4890-819F-D85F400D1A68}"/>
              </a:ext>
            </a:extLst>
          </p:cNvPr>
          <p:cNvSpPr txBox="1"/>
          <p:nvPr/>
        </p:nvSpPr>
        <p:spPr>
          <a:xfrm>
            <a:off x="6091062" y="1190317"/>
            <a:ext cx="2376264" cy="2308324"/>
          </a:xfrm>
          <a:prstGeom prst="rect">
            <a:avLst/>
          </a:prstGeom>
          <a:noFill/>
        </p:spPr>
        <p:txBody>
          <a:bodyPr wrap="square" rtlCol="0">
            <a:spAutoFit/>
          </a:bodyPr>
          <a:lstStyle/>
          <a:p>
            <a:r>
              <a:rPr lang="en-US" dirty="0"/>
              <a:t>Inference:</a:t>
            </a:r>
          </a:p>
          <a:p>
            <a:pPr marL="285750" indent="-285750">
              <a:buFont typeface="Arial" panose="020B0604020202020204" pitchFamily="34" charset="0"/>
              <a:buChar char="•"/>
            </a:pPr>
            <a:r>
              <a:rPr lang="en-US" dirty="0"/>
              <a:t>Hidden layers 3,4,5 perform similarly compared to 2</a:t>
            </a:r>
          </a:p>
          <a:p>
            <a:pPr marL="285750" indent="-285750">
              <a:buFont typeface="Arial" panose="020B0604020202020204" pitchFamily="34" charset="0"/>
              <a:buChar char="•"/>
            </a:pPr>
            <a:r>
              <a:rPr lang="en-US" dirty="0"/>
              <a:t>More hidden layers increases computation time</a:t>
            </a:r>
          </a:p>
          <a:p>
            <a:pPr marL="285750" indent="-285750">
              <a:buFont typeface="Arial" panose="020B0604020202020204" pitchFamily="34" charset="0"/>
              <a:buChar char="•"/>
            </a:pPr>
            <a:endParaRPr lang="en-US" dirty="0"/>
          </a:p>
        </p:txBody>
      </p:sp>
      <p:sp>
        <p:nvSpPr>
          <p:cNvPr id="30" name="TextBox 29">
            <a:extLst>
              <a:ext uri="{FF2B5EF4-FFF2-40B4-BE49-F238E27FC236}">
                <a16:creationId xmlns:a16="http://schemas.microsoft.com/office/drawing/2014/main" id="{BCD3E3C0-F9B5-44AC-83DF-7930B179CAFA}"/>
              </a:ext>
            </a:extLst>
          </p:cNvPr>
          <p:cNvSpPr txBox="1"/>
          <p:nvPr/>
        </p:nvSpPr>
        <p:spPr>
          <a:xfrm>
            <a:off x="6298012" y="3510707"/>
            <a:ext cx="2169313" cy="645220"/>
          </a:xfrm>
          <a:prstGeom prst="rect">
            <a:avLst/>
          </a:prstGeom>
          <a:noFill/>
        </p:spPr>
        <p:txBody>
          <a:bodyPr wrap="square" rtlCol="0">
            <a:spAutoFit/>
          </a:bodyPr>
          <a:lstStyle/>
          <a:p>
            <a:r>
              <a:rPr lang="en-US" dirty="0">
                <a:solidFill>
                  <a:srgbClr val="333333"/>
                </a:solidFill>
              </a:rPr>
              <a:t>Number of hidden layers = 2</a:t>
            </a:r>
          </a:p>
        </p:txBody>
      </p:sp>
    </p:spTree>
    <p:extLst>
      <p:ext uri="{BB962C8B-B14F-4D97-AF65-F5344CB8AC3E}">
        <p14:creationId xmlns:p14="http://schemas.microsoft.com/office/powerpoint/2010/main" val="3415800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CB55F2F7-421D-4A21-BC76-C6B81B20E7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900000" y="985846"/>
            <a:ext cx="2810904" cy="1873935"/>
          </a:xfr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22</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Model: Strategy and Inference </a:t>
            </a:r>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740418"/>
            <a:ext cx="7308000" cy="429622"/>
          </a:xfrm>
        </p:spPr>
        <p:txBody>
          <a:bodyPr>
            <a:normAutofit/>
          </a:bodyPr>
          <a:lstStyle/>
          <a:p>
            <a:r>
              <a:rPr lang="en-US" sz="1800" dirty="0"/>
              <a:t>B. Choosing number of units for each hidden layer</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25" name="Picture 24">
            <a:extLst>
              <a:ext uri="{FF2B5EF4-FFF2-40B4-BE49-F238E27FC236}">
                <a16:creationId xmlns:a16="http://schemas.microsoft.com/office/drawing/2014/main" id="{575E2857-1C77-44E1-A3C0-29EDAA0C2F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35999" y="2814644"/>
            <a:ext cx="2810903" cy="1873935"/>
          </a:xfrm>
          <a:prstGeom prst="rect">
            <a:avLst/>
          </a:prstGeom>
        </p:spPr>
      </p:pic>
      <p:sp>
        <p:nvSpPr>
          <p:cNvPr id="28" name="TextBox 27">
            <a:extLst>
              <a:ext uri="{FF2B5EF4-FFF2-40B4-BE49-F238E27FC236}">
                <a16:creationId xmlns:a16="http://schemas.microsoft.com/office/drawing/2014/main" id="{0640002A-F880-4890-819F-D85F400D1A68}"/>
              </a:ext>
            </a:extLst>
          </p:cNvPr>
          <p:cNvSpPr txBox="1"/>
          <p:nvPr/>
        </p:nvSpPr>
        <p:spPr>
          <a:xfrm>
            <a:off x="3699616" y="1174558"/>
            <a:ext cx="5051852" cy="2862322"/>
          </a:xfrm>
          <a:prstGeom prst="rect">
            <a:avLst/>
          </a:prstGeom>
          <a:noFill/>
        </p:spPr>
        <p:txBody>
          <a:bodyPr wrap="square" rtlCol="0">
            <a:spAutoFit/>
          </a:bodyPr>
          <a:lstStyle/>
          <a:p>
            <a:r>
              <a:rPr lang="en-US" dirty="0"/>
              <a:t>Inference:</a:t>
            </a:r>
          </a:p>
          <a:p>
            <a:pPr marL="285750" indent="-285750">
              <a:buFont typeface="Arial" panose="020B0604020202020204" pitchFamily="34" charset="0"/>
              <a:buChar char="•"/>
            </a:pPr>
            <a:r>
              <a:rPr lang="en-US" dirty="0"/>
              <a:t>Empirical rules cannot be generalized over all datasets.</a:t>
            </a:r>
          </a:p>
          <a:p>
            <a:pPr marL="285750" indent="-285750">
              <a:buFont typeface="Arial" panose="020B0604020202020204" pitchFamily="34" charset="0"/>
              <a:buChar char="•"/>
            </a:pPr>
            <a:r>
              <a:rPr lang="en-US" dirty="0"/>
              <a:t>Each training set requires a unique architecture to extract desired performance</a:t>
            </a:r>
          </a:p>
          <a:p>
            <a:pPr marL="285750" indent="-285750">
              <a:buFont typeface="Arial" panose="020B0604020202020204" pitchFamily="34" charset="0"/>
              <a:buChar char="•"/>
            </a:pPr>
            <a:r>
              <a:rPr lang="en-US" dirty="0"/>
              <a:t>Systematic experimentation is performed with units ranging from 28 to 3000 for each layer</a:t>
            </a:r>
          </a:p>
          <a:p>
            <a:pPr marL="285750" indent="-285750">
              <a:buFont typeface="Arial" panose="020B0604020202020204" pitchFamily="34" charset="0"/>
              <a:buChar char="•"/>
            </a:pPr>
            <a:r>
              <a:rPr lang="en-US" dirty="0"/>
              <a:t>Better performance is observed between 500 to 700 units.</a:t>
            </a:r>
          </a:p>
          <a:p>
            <a:pPr marL="285750" indent="-285750">
              <a:buFont typeface="Arial" panose="020B0604020202020204" pitchFamily="34" charset="0"/>
              <a:buChar char="•"/>
            </a:pPr>
            <a:endParaRPr lang="en-US" dirty="0"/>
          </a:p>
        </p:txBody>
      </p:sp>
      <p:sp>
        <p:nvSpPr>
          <p:cNvPr id="30" name="TextBox 29">
            <a:extLst>
              <a:ext uri="{FF2B5EF4-FFF2-40B4-BE49-F238E27FC236}">
                <a16:creationId xmlns:a16="http://schemas.microsoft.com/office/drawing/2014/main" id="{BCD3E3C0-F9B5-44AC-83DF-7930B179CAFA}"/>
              </a:ext>
            </a:extLst>
          </p:cNvPr>
          <p:cNvSpPr txBox="1"/>
          <p:nvPr/>
        </p:nvSpPr>
        <p:spPr>
          <a:xfrm>
            <a:off x="3921748" y="3751611"/>
            <a:ext cx="4322251" cy="369332"/>
          </a:xfrm>
          <a:prstGeom prst="rect">
            <a:avLst/>
          </a:prstGeom>
          <a:noFill/>
        </p:spPr>
        <p:txBody>
          <a:bodyPr wrap="square" rtlCol="0">
            <a:spAutoFit/>
          </a:bodyPr>
          <a:lstStyle/>
          <a:p>
            <a:r>
              <a:rPr lang="en-US" dirty="0">
                <a:solidFill>
                  <a:srgbClr val="333333"/>
                </a:solidFill>
              </a:rPr>
              <a:t>Number of units for each hidden layer = 700</a:t>
            </a:r>
          </a:p>
        </p:txBody>
      </p:sp>
    </p:spTree>
    <p:extLst>
      <p:ext uri="{BB962C8B-B14F-4D97-AF65-F5344CB8AC3E}">
        <p14:creationId xmlns:p14="http://schemas.microsoft.com/office/powerpoint/2010/main" val="3280174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CB55F2F7-421D-4A21-BC76-C6B81B20E7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900001" y="985846"/>
            <a:ext cx="2810902" cy="1873935"/>
          </a:xfr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23</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Model: Strategy and Inference </a:t>
            </a:r>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740418"/>
            <a:ext cx="7308000" cy="429622"/>
          </a:xfrm>
        </p:spPr>
        <p:txBody>
          <a:bodyPr>
            <a:normAutofit/>
          </a:bodyPr>
          <a:lstStyle/>
          <a:p>
            <a:r>
              <a:rPr lang="en-US" sz="1800" dirty="0"/>
              <a:t>C. Choosing the training dataset</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25" name="Picture 24">
            <a:extLst>
              <a:ext uri="{FF2B5EF4-FFF2-40B4-BE49-F238E27FC236}">
                <a16:creationId xmlns:a16="http://schemas.microsoft.com/office/drawing/2014/main" id="{575E2857-1C77-44E1-A3C0-29EDAA0C2F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35999" y="2814644"/>
            <a:ext cx="2810902" cy="1873935"/>
          </a:xfrm>
          <a:prstGeom prst="rect">
            <a:avLst/>
          </a:prstGeom>
        </p:spPr>
      </p:pic>
      <p:sp>
        <p:nvSpPr>
          <p:cNvPr id="28" name="TextBox 27">
            <a:extLst>
              <a:ext uri="{FF2B5EF4-FFF2-40B4-BE49-F238E27FC236}">
                <a16:creationId xmlns:a16="http://schemas.microsoft.com/office/drawing/2014/main" id="{0640002A-F880-4890-819F-D85F400D1A68}"/>
              </a:ext>
            </a:extLst>
          </p:cNvPr>
          <p:cNvSpPr txBox="1"/>
          <p:nvPr/>
        </p:nvSpPr>
        <p:spPr>
          <a:xfrm>
            <a:off x="3746902" y="2570799"/>
            <a:ext cx="4857546" cy="2585323"/>
          </a:xfrm>
          <a:prstGeom prst="rect">
            <a:avLst/>
          </a:prstGeom>
          <a:noFill/>
        </p:spPr>
        <p:txBody>
          <a:bodyPr wrap="square" rtlCol="0">
            <a:spAutoFit/>
          </a:bodyPr>
          <a:lstStyle/>
          <a:p>
            <a:r>
              <a:rPr lang="en-US" dirty="0"/>
              <a:t>Inference:</a:t>
            </a:r>
          </a:p>
          <a:p>
            <a:pPr marL="285750" indent="-285750">
              <a:buFont typeface="Arial" panose="020B0604020202020204" pitchFamily="34" charset="0"/>
              <a:buChar char="•"/>
            </a:pPr>
            <a:r>
              <a:rPr lang="en-US" dirty="0"/>
              <a:t>Considering 4,5,…9 points over training range while creating dataset</a:t>
            </a:r>
          </a:p>
          <a:p>
            <a:pPr marL="285750" indent="-285750">
              <a:buFont typeface="Arial" panose="020B0604020202020204" pitchFamily="34" charset="0"/>
              <a:buChar char="•"/>
            </a:pPr>
            <a:r>
              <a:rPr lang="en-US" dirty="0"/>
              <a:t>Comparing which dataset is computationally efficient</a:t>
            </a:r>
          </a:p>
          <a:p>
            <a:pPr marL="285750" indent="-285750">
              <a:buFont typeface="Arial" panose="020B0604020202020204" pitchFamily="34" charset="0"/>
              <a:buChar char="•"/>
            </a:pPr>
            <a:r>
              <a:rPr lang="en-US" dirty="0"/>
              <a:t>Loss function = MAE, Optimizer = </a:t>
            </a:r>
            <a:r>
              <a:rPr lang="en-US" dirty="0" err="1"/>
              <a:t>adam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30" name="TextBox 29">
            <a:extLst>
              <a:ext uri="{FF2B5EF4-FFF2-40B4-BE49-F238E27FC236}">
                <a16:creationId xmlns:a16="http://schemas.microsoft.com/office/drawing/2014/main" id="{BCD3E3C0-F9B5-44AC-83DF-7930B179CAFA}"/>
              </a:ext>
            </a:extLst>
          </p:cNvPr>
          <p:cNvSpPr txBox="1"/>
          <p:nvPr/>
        </p:nvSpPr>
        <p:spPr>
          <a:xfrm>
            <a:off x="5060032" y="4197040"/>
            <a:ext cx="2232247" cy="369332"/>
          </a:xfrm>
          <a:prstGeom prst="rect">
            <a:avLst/>
          </a:prstGeom>
          <a:noFill/>
        </p:spPr>
        <p:txBody>
          <a:bodyPr wrap="square" rtlCol="0">
            <a:spAutoFit/>
          </a:bodyPr>
          <a:lstStyle/>
          <a:p>
            <a:r>
              <a:rPr lang="en-US" dirty="0">
                <a:solidFill>
                  <a:srgbClr val="333333"/>
                </a:solidFill>
              </a:rPr>
              <a:t>Training dataset = 5p</a:t>
            </a:r>
          </a:p>
        </p:txBody>
      </p:sp>
      <p:pic>
        <p:nvPicPr>
          <p:cNvPr id="8" name="Picture 7">
            <a:extLst>
              <a:ext uri="{FF2B5EF4-FFF2-40B4-BE49-F238E27FC236}">
                <a16:creationId xmlns:a16="http://schemas.microsoft.com/office/drawing/2014/main" id="{17F2BC66-8729-4D56-8F73-D3D73BDFEB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8888" y="1179233"/>
            <a:ext cx="4659974" cy="1454656"/>
          </a:xfrm>
          <a:prstGeom prst="rect">
            <a:avLst/>
          </a:prstGeom>
        </p:spPr>
      </p:pic>
    </p:spTree>
    <p:extLst>
      <p:ext uri="{BB962C8B-B14F-4D97-AF65-F5344CB8AC3E}">
        <p14:creationId xmlns:p14="http://schemas.microsoft.com/office/powerpoint/2010/main" val="457242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CB55F2F7-421D-4A21-BC76-C6B81B20E7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900001" y="988411"/>
            <a:ext cx="2606041" cy="1737360"/>
          </a:xfr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24</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Model: Strategy and Inference </a:t>
            </a:r>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740418"/>
            <a:ext cx="7308000" cy="429622"/>
          </a:xfrm>
        </p:spPr>
        <p:txBody>
          <a:bodyPr>
            <a:normAutofit/>
          </a:bodyPr>
          <a:lstStyle/>
          <a:p>
            <a:r>
              <a:rPr lang="en-US" sz="1800" dirty="0"/>
              <a:t>D. Choosing the loss function (MAE vs. MSE)</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23" name="Picture 22">
            <a:extLst>
              <a:ext uri="{FF2B5EF4-FFF2-40B4-BE49-F238E27FC236}">
                <a16:creationId xmlns:a16="http://schemas.microsoft.com/office/drawing/2014/main" id="{BE20EBF6-2969-46F0-B1B6-477413D8392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9997" y="2802978"/>
            <a:ext cx="2606040" cy="1737360"/>
          </a:xfrm>
          <a:prstGeom prst="rect">
            <a:avLst/>
          </a:prstGeom>
        </p:spPr>
      </p:pic>
      <p:pic>
        <p:nvPicPr>
          <p:cNvPr id="25" name="Picture 24">
            <a:extLst>
              <a:ext uri="{FF2B5EF4-FFF2-40B4-BE49-F238E27FC236}">
                <a16:creationId xmlns:a16="http://schemas.microsoft.com/office/drawing/2014/main" id="{575E2857-1C77-44E1-A3C0-29EDAA0C2F3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347864" y="985846"/>
            <a:ext cx="2606040" cy="1737360"/>
          </a:xfrm>
          <a:prstGeom prst="rect">
            <a:avLst/>
          </a:prstGeom>
        </p:spPr>
      </p:pic>
      <p:pic>
        <p:nvPicPr>
          <p:cNvPr id="27" name="Picture 26">
            <a:extLst>
              <a:ext uri="{FF2B5EF4-FFF2-40B4-BE49-F238E27FC236}">
                <a16:creationId xmlns:a16="http://schemas.microsoft.com/office/drawing/2014/main" id="{7922B7F7-A055-4A95-875A-54535C1B867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347864" y="2817080"/>
            <a:ext cx="2606041" cy="1737360"/>
          </a:xfrm>
          <a:prstGeom prst="rect">
            <a:avLst/>
          </a:prstGeom>
        </p:spPr>
      </p:pic>
      <p:sp>
        <p:nvSpPr>
          <p:cNvPr id="28" name="TextBox 27">
            <a:extLst>
              <a:ext uri="{FF2B5EF4-FFF2-40B4-BE49-F238E27FC236}">
                <a16:creationId xmlns:a16="http://schemas.microsoft.com/office/drawing/2014/main" id="{0640002A-F880-4890-819F-D85F400D1A68}"/>
              </a:ext>
            </a:extLst>
          </p:cNvPr>
          <p:cNvSpPr txBox="1"/>
          <p:nvPr/>
        </p:nvSpPr>
        <p:spPr>
          <a:xfrm>
            <a:off x="5953900" y="1190317"/>
            <a:ext cx="2866568" cy="3139321"/>
          </a:xfrm>
          <a:prstGeom prst="rect">
            <a:avLst/>
          </a:prstGeom>
          <a:noFill/>
        </p:spPr>
        <p:txBody>
          <a:bodyPr wrap="square" rtlCol="0">
            <a:spAutoFit/>
          </a:bodyPr>
          <a:lstStyle/>
          <a:p>
            <a:r>
              <a:rPr lang="en-US" dirty="0"/>
              <a:t>Inference:</a:t>
            </a:r>
          </a:p>
          <a:p>
            <a:r>
              <a:rPr lang="en-US" dirty="0"/>
              <a:t>MSE</a:t>
            </a:r>
          </a:p>
          <a:p>
            <a:pPr marL="285750" indent="-285750">
              <a:buFont typeface="Arial" panose="020B0604020202020204" pitchFamily="34" charset="0"/>
              <a:buChar char="•"/>
            </a:pPr>
            <a:r>
              <a:rPr lang="en-US" dirty="0"/>
              <a:t>Inflates or magnifies large errors(mean error)</a:t>
            </a:r>
          </a:p>
          <a:p>
            <a:pPr marL="285750" indent="-285750">
              <a:buFont typeface="Arial" panose="020B0604020202020204" pitchFamily="34" charset="0"/>
              <a:buChar char="•"/>
            </a:pPr>
            <a:r>
              <a:rPr lang="en-US" dirty="0"/>
              <a:t>“Punishes” model for larger errors</a:t>
            </a:r>
          </a:p>
          <a:p>
            <a:r>
              <a:rPr lang="en-US" dirty="0"/>
              <a:t>MAE</a:t>
            </a:r>
          </a:p>
          <a:p>
            <a:pPr marL="285750" indent="-285750">
              <a:buFont typeface="Arial" panose="020B0604020202020204" pitchFamily="34" charset="0"/>
              <a:buChar char="•"/>
            </a:pPr>
            <a:r>
              <a:rPr lang="en-US" dirty="0"/>
              <a:t>More reliable as validation loss mimics training loss as it should</a:t>
            </a:r>
          </a:p>
          <a:p>
            <a:endParaRPr lang="en-US" dirty="0"/>
          </a:p>
        </p:txBody>
      </p:sp>
      <p:sp>
        <p:nvSpPr>
          <p:cNvPr id="30" name="TextBox 29">
            <a:extLst>
              <a:ext uri="{FF2B5EF4-FFF2-40B4-BE49-F238E27FC236}">
                <a16:creationId xmlns:a16="http://schemas.microsoft.com/office/drawing/2014/main" id="{BCD3E3C0-F9B5-44AC-83DF-7930B179CAFA}"/>
              </a:ext>
            </a:extLst>
          </p:cNvPr>
          <p:cNvSpPr txBox="1"/>
          <p:nvPr/>
        </p:nvSpPr>
        <p:spPr>
          <a:xfrm>
            <a:off x="5953904" y="4039390"/>
            <a:ext cx="2866568" cy="369332"/>
          </a:xfrm>
          <a:prstGeom prst="rect">
            <a:avLst/>
          </a:prstGeom>
          <a:noFill/>
        </p:spPr>
        <p:txBody>
          <a:bodyPr wrap="square" rtlCol="0">
            <a:spAutoFit/>
          </a:bodyPr>
          <a:lstStyle/>
          <a:p>
            <a:r>
              <a:rPr lang="en-US" dirty="0">
                <a:solidFill>
                  <a:srgbClr val="333333"/>
                </a:solidFill>
              </a:rPr>
              <a:t>Loss function = MAE</a:t>
            </a:r>
          </a:p>
        </p:txBody>
      </p:sp>
      <p:sp>
        <p:nvSpPr>
          <p:cNvPr id="2" name="TextBox 1">
            <a:extLst>
              <a:ext uri="{FF2B5EF4-FFF2-40B4-BE49-F238E27FC236}">
                <a16:creationId xmlns:a16="http://schemas.microsoft.com/office/drawing/2014/main" id="{7A8CC426-A516-4ECE-9F2B-C102838AE4A8}"/>
              </a:ext>
            </a:extLst>
          </p:cNvPr>
          <p:cNvSpPr txBox="1"/>
          <p:nvPr/>
        </p:nvSpPr>
        <p:spPr>
          <a:xfrm>
            <a:off x="1550984" y="2608010"/>
            <a:ext cx="1304066" cy="246221"/>
          </a:xfrm>
          <a:prstGeom prst="rect">
            <a:avLst/>
          </a:prstGeom>
          <a:noFill/>
        </p:spPr>
        <p:txBody>
          <a:bodyPr wrap="square" rtlCol="0">
            <a:spAutoFit/>
          </a:bodyPr>
          <a:lstStyle/>
          <a:p>
            <a:r>
              <a:rPr lang="en-US" sz="1000" dirty="0">
                <a:solidFill>
                  <a:srgbClr val="333333"/>
                </a:solidFill>
              </a:rPr>
              <a:t>Dataset 7p using MSE</a:t>
            </a:r>
          </a:p>
        </p:txBody>
      </p:sp>
      <p:sp>
        <p:nvSpPr>
          <p:cNvPr id="13" name="TextBox 12">
            <a:extLst>
              <a:ext uri="{FF2B5EF4-FFF2-40B4-BE49-F238E27FC236}">
                <a16:creationId xmlns:a16="http://schemas.microsoft.com/office/drawing/2014/main" id="{64CC4670-9475-45DF-A491-E8568FF843B6}"/>
              </a:ext>
            </a:extLst>
          </p:cNvPr>
          <p:cNvSpPr txBox="1"/>
          <p:nvPr/>
        </p:nvSpPr>
        <p:spPr>
          <a:xfrm>
            <a:off x="3998850" y="2602806"/>
            <a:ext cx="1365237" cy="246221"/>
          </a:xfrm>
          <a:prstGeom prst="rect">
            <a:avLst/>
          </a:prstGeom>
          <a:noFill/>
        </p:spPr>
        <p:txBody>
          <a:bodyPr wrap="square" rtlCol="0">
            <a:spAutoFit/>
          </a:bodyPr>
          <a:lstStyle/>
          <a:p>
            <a:r>
              <a:rPr lang="en-US" sz="1000" dirty="0">
                <a:solidFill>
                  <a:srgbClr val="333333"/>
                </a:solidFill>
              </a:rPr>
              <a:t>Dataset 7p using MAE</a:t>
            </a:r>
          </a:p>
        </p:txBody>
      </p:sp>
      <p:sp>
        <p:nvSpPr>
          <p:cNvPr id="14" name="TextBox 13">
            <a:extLst>
              <a:ext uri="{FF2B5EF4-FFF2-40B4-BE49-F238E27FC236}">
                <a16:creationId xmlns:a16="http://schemas.microsoft.com/office/drawing/2014/main" id="{89F5A3F6-08F8-4F13-BA68-E4711AE70ECB}"/>
              </a:ext>
            </a:extLst>
          </p:cNvPr>
          <p:cNvSpPr txBox="1"/>
          <p:nvPr/>
        </p:nvSpPr>
        <p:spPr>
          <a:xfrm>
            <a:off x="1550984" y="4440634"/>
            <a:ext cx="1304066" cy="246221"/>
          </a:xfrm>
          <a:prstGeom prst="rect">
            <a:avLst/>
          </a:prstGeom>
          <a:noFill/>
        </p:spPr>
        <p:txBody>
          <a:bodyPr wrap="square" rtlCol="0">
            <a:spAutoFit/>
          </a:bodyPr>
          <a:lstStyle/>
          <a:p>
            <a:r>
              <a:rPr lang="en-US" sz="1000" dirty="0">
                <a:solidFill>
                  <a:srgbClr val="333333"/>
                </a:solidFill>
              </a:rPr>
              <a:t>Dataset 9p using MSE</a:t>
            </a:r>
          </a:p>
        </p:txBody>
      </p:sp>
      <p:sp>
        <p:nvSpPr>
          <p:cNvPr id="15" name="TextBox 14">
            <a:extLst>
              <a:ext uri="{FF2B5EF4-FFF2-40B4-BE49-F238E27FC236}">
                <a16:creationId xmlns:a16="http://schemas.microsoft.com/office/drawing/2014/main" id="{EEF5B037-58FE-4683-9442-ACC92A7D8F75}"/>
              </a:ext>
            </a:extLst>
          </p:cNvPr>
          <p:cNvSpPr txBox="1"/>
          <p:nvPr/>
        </p:nvSpPr>
        <p:spPr>
          <a:xfrm>
            <a:off x="4029434" y="4442054"/>
            <a:ext cx="1365237" cy="246221"/>
          </a:xfrm>
          <a:prstGeom prst="rect">
            <a:avLst/>
          </a:prstGeom>
          <a:noFill/>
        </p:spPr>
        <p:txBody>
          <a:bodyPr wrap="square" rtlCol="0">
            <a:spAutoFit/>
          </a:bodyPr>
          <a:lstStyle/>
          <a:p>
            <a:r>
              <a:rPr lang="en-US" sz="1000" dirty="0">
                <a:solidFill>
                  <a:srgbClr val="333333"/>
                </a:solidFill>
              </a:rPr>
              <a:t>Dataset 9p using MAE</a:t>
            </a:r>
          </a:p>
        </p:txBody>
      </p:sp>
    </p:spTree>
    <p:extLst>
      <p:ext uri="{BB962C8B-B14F-4D97-AF65-F5344CB8AC3E}">
        <p14:creationId xmlns:p14="http://schemas.microsoft.com/office/powerpoint/2010/main" val="4065093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25</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Optimization of Neural Network</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7" name="Content Placeholder 6">
            <a:extLst>
              <a:ext uri="{FF2B5EF4-FFF2-40B4-BE49-F238E27FC236}">
                <a16:creationId xmlns:a16="http://schemas.microsoft.com/office/drawing/2014/main" id="{93620C05-44DE-4D37-A130-DCA6433244D3}"/>
              </a:ext>
            </a:extLst>
          </p:cNvPr>
          <p:cNvSpPr>
            <a:spLocks noGrp="1"/>
          </p:cNvSpPr>
          <p:nvPr>
            <p:ph idx="1"/>
          </p:nvPr>
        </p:nvSpPr>
        <p:spPr>
          <a:xfrm>
            <a:off x="683568" y="1059582"/>
            <a:ext cx="7308000" cy="3119148"/>
          </a:xfrm>
        </p:spPr>
        <p:txBody>
          <a:bodyPr/>
          <a:lstStyle/>
          <a:p>
            <a:pPr marL="285750" indent="-285750">
              <a:buFont typeface="Arial" panose="020B0604020202020204" pitchFamily="34" charset="0"/>
              <a:buChar char="•"/>
            </a:pPr>
            <a:r>
              <a:rPr lang="en-US" dirty="0">
                <a:solidFill>
                  <a:schemeClr val="accent1">
                    <a:lumMod val="75000"/>
                  </a:schemeClr>
                </a:solidFill>
              </a:rPr>
              <a:t>In the context of NN, optimization refers to “non-convex optimization”, that which has multiple optima.</a:t>
            </a:r>
          </a:p>
          <a:p>
            <a:pPr marL="285750" indent="-285750">
              <a:buFont typeface="Arial" panose="020B0604020202020204" pitchFamily="34" charset="0"/>
              <a:buChar char="•"/>
            </a:pPr>
            <a:r>
              <a:rPr lang="en-US" dirty="0">
                <a:solidFill>
                  <a:schemeClr val="accent1">
                    <a:lumMod val="75000"/>
                  </a:schemeClr>
                </a:solidFill>
              </a:rPr>
              <a:t>Aim of Optimization/hyperparameter tuning: Finding the global minimum on the loss surface</a:t>
            </a:r>
          </a:p>
          <a:p>
            <a:pPr marL="285750" indent="-285750">
              <a:buFont typeface="Arial" panose="020B0604020202020204" pitchFamily="34" charset="0"/>
              <a:buChar char="•"/>
            </a:pPr>
            <a:r>
              <a:rPr lang="en-US" dirty="0">
                <a:solidFill>
                  <a:schemeClr val="accent1">
                    <a:lumMod val="75000"/>
                  </a:schemeClr>
                </a:solidFill>
              </a:rPr>
              <a:t>Challenges in optimizing a NN:</a:t>
            </a:r>
          </a:p>
          <a:p>
            <a:pPr marL="285750">
              <a:buFont typeface="Wingdings" panose="05000000000000000000" pitchFamily="2" charset="2"/>
              <a:buChar char="Ø"/>
            </a:pPr>
            <a:r>
              <a:rPr lang="en-US" dirty="0">
                <a:solidFill>
                  <a:schemeClr val="accent1">
                    <a:lumMod val="75000"/>
                  </a:schemeClr>
                </a:solidFill>
              </a:rPr>
              <a:t>Learning rate: if it is too small, it takes too long to converge and if too large, it may never converge</a:t>
            </a:r>
          </a:p>
          <a:p>
            <a:pPr marL="285750">
              <a:buFont typeface="Wingdings" panose="05000000000000000000" pitchFamily="2" charset="2"/>
              <a:buChar char="Ø"/>
            </a:pPr>
            <a:r>
              <a:rPr lang="en-US" dirty="0">
                <a:solidFill>
                  <a:schemeClr val="accent1">
                    <a:lumMod val="75000"/>
                  </a:schemeClr>
                </a:solidFill>
              </a:rPr>
              <a:t>Epochs: too many may have caused the model to over-fit and too less may cause under-fit.</a:t>
            </a:r>
          </a:p>
          <a:p>
            <a:pPr marL="285750">
              <a:buFont typeface="Wingdings" panose="05000000000000000000" pitchFamily="2" charset="2"/>
              <a:buChar char="Ø"/>
            </a:pPr>
            <a:r>
              <a:rPr lang="en-US" dirty="0">
                <a:solidFill>
                  <a:schemeClr val="accent1">
                    <a:lumMod val="75000"/>
                  </a:schemeClr>
                </a:solidFill>
              </a:rPr>
              <a:t>Batch size: large batch size may result in slower convergence.</a:t>
            </a:r>
          </a:p>
          <a:p>
            <a:pPr marL="285750">
              <a:buFont typeface="Wingdings" panose="05000000000000000000" pitchFamily="2" charset="2"/>
              <a:buChar char="Ø"/>
            </a:pPr>
            <a:endParaRPr lang="en-US" dirty="0">
              <a:solidFill>
                <a:schemeClr val="accent1">
                  <a:lumMod val="75000"/>
                </a:schemeClr>
              </a:solidFill>
            </a:endParaRPr>
          </a:p>
          <a:p>
            <a:pPr marL="1028700" lvl="1">
              <a:buFont typeface="Wingdings" panose="05000000000000000000" pitchFamily="2" charset="2"/>
              <a:buChar char="Ø"/>
            </a:pPr>
            <a:endParaRPr lang="en-US" dirty="0">
              <a:solidFill>
                <a:schemeClr val="accent1">
                  <a:lumMod val="75000"/>
                </a:schemeClr>
              </a:solidFill>
            </a:endParaRPr>
          </a:p>
        </p:txBody>
      </p:sp>
    </p:spTree>
    <p:extLst>
      <p:ext uri="{BB962C8B-B14F-4D97-AF65-F5344CB8AC3E}">
        <p14:creationId xmlns:p14="http://schemas.microsoft.com/office/powerpoint/2010/main" val="2485179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CB55F2F7-421D-4A21-BC76-C6B81B20E7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900000" y="922203"/>
            <a:ext cx="2880361" cy="1920240"/>
          </a:xfr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26</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Model: Optimization and Inference </a:t>
            </a:r>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740418"/>
            <a:ext cx="7308000" cy="429622"/>
          </a:xfrm>
        </p:spPr>
        <p:txBody>
          <a:bodyPr>
            <a:normAutofit/>
          </a:bodyPr>
          <a:lstStyle/>
          <a:p>
            <a:r>
              <a:rPr lang="en-US" sz="1800" dirty="0"/>
              <a:t>a. Tuning learning rate</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25" name="Picture 24">
            <a:extLst>
              <a:ext uri="{FF2B5EF4-FFF2-40B4-BE49-F238E27FC236}">
                <a16:creationId xmlns:a16="http://schemas.microsoft.com/office/drawing/2014/main" id="{575E2857-1C77-44E1-A3C0-29EDAA0C2F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9592" y="2738796"/>
            <a:ext cx="2880361" cy="1920240"/>
          </a:xfrm>
          <a:prstGeom prst="rect">
            <a:avLst/>
          </a:prstGeom>
        </p:spPr>
      </p:pic>
      <p:sp>
        <p:nvSpPr>
          <p:cNvPr id="28" name="TextBox 27">
            <a:extLst>
              <a:ext uri="{FF2B5EF4-FFF2-40B4-BE49-F238E27FC236}">
                <a16:creationId xmlns:a16="http://schemas.microsoft.com/office/drawing/2014/main" id="{0640002A-F880-4890-819F-D85F400D1A68}"/>
              </a:ext>
            </a:extLst>
          </p:cNvPr>
          <p:cNvSpPr txBox="1"/>
          <p:nvPr/>
        </p:nvSpPr>
        <p:spPr>
          <a:xfrm>
            <a:off x="3817210" y="903610"/>
            <a:ext cx="493125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Learning rate is decreased gradually over fixed epochs to compare the performance</a:t>
            </a:r>
          </a:p>
          <a:p>
            <a:pPr marL="285750" indent="-285750">
              <a:buFont typeface="Arial" panose="020B0604020202020204" pitchFamily="34" charset="0"/>
              <a:buChar char="•"/>
            </a:pPr>
            <a:r>
              <a:rPr lang="en-US" dirty="0"/>
              <a:t>Learning rate scheduler: punctuated large drops at specific epochs is employed  </a:t>
            </a:r>
          </a:p>
          <a:p>
            <a:pPr marL="285750" indent="-285750">
              <a:buFont typeface="Arial" panose="020B0604020202020204" pitchFamily="34" charset="0"/>
              <a:buChar char="•"/>
            </a:pPr>
            <a:r>
              <a:rPr lang="en-US" dirty="0" err="1"/>
              <a:t>lr</a:t>
            </a:r>
            <a:r>
              <a:rPr lang="en-US" dirty="0"/>
              <a:t>= 0.1, 0.01, 0.001, 0.0001 and </a:t>
            </a:r>
            <a:r>
              <a:rPr lang="en-US" dirty="0" err="1"/>
              <a:t>lr</a:t>
            </a:r>
            <a:r>
              <a:rPr lang="en-US" dirty="0"/>
              <a:t> scheduler for 5, 10, 15 and 20 epochs and </a:t>
            </a:r>
            <a:r>
              <a:rPr lang="en-US" dirty="0" err="1"/>
              <a:t>adam</a:t>
            </a:r>
            <a:r>
              <a:rPr lang="en-US" dirty="0"/>
              <a:t> (default) are implemented.</a:t>
            </a:r>
          </a:p>
          <a:p>
            <a:r>
              <a:rPr lang="en-US" dirty="0"/>
              <a:t>Inference:</a:t>
            </a:r>
          </a:p>
          <a:p>
            <a:pPr marL="285750" indent="-285750">
              <a:buFont typeface="Arial" panose="020B0604020202020204" pitchFamily="34" charset="0"/>
              <a:buChar char="•"/>
            </a:pPr>
            <a:r>
              <a:rPr lang="en-US" dirty="0"/>
              <a:t>Adapting the learning rate for this stochastic gradient descent optimization procedure can increase performance and reduce training time.</a:t>
            </a:r>
          </a:p>
          <a:p>
            <a:pPr marL="285750" indent="-285750">
              <a:buFont typeface="Arial" panose="020B0604020202020204" pitchFamily="34" charset="0"/>
              <a:buChar char="•"/>
            </a:pPr>
            <a:r>
              <a:rPr lang="en-US" dirty="0" err="1"/>
              <a:t>lr</a:t>
            </a:r>
            <a:r>
              <a:rPr lang="en-US" dirty="0"/>
              <a:t> scheduler_5 performs reliably and better than </a:t>
            </a:r>
            <a:r>
              <a:rPr lang="en-US" dirty="0" err="1"/>
              <a:t>adam</a:t>
            </a:r>
            <a:r>
              <a:rPr lang="en-US" dirty="0"/>
              <a:t>. </a:t>
            </a:r>
          </a:p>
        </p:txBody>
      </p:sp>
      <p:sp>
        <p:nvSpPr>
          <p:cNvPr id="2" name="TextBox 1">
            <a:extLst>
              <a:ext uri="{FF2B5EF4-FFF2-40B4-BE49-F238E27FC236}">
                <a16:creationId xmlns:a16="http://schemas.microsoft.com/office/drawing/2014/main" id="{FC0A8962-7A82-4385-B4C4-2D11223129FF}"/>
              </a:ext>
            </a:extLst>
          </p:cNvPr>
          <p:cNvSpPr txBox="1"/>
          <p:nvPr/>
        </p:nvSpPr>
        <p:spPr>
          <a:xfrm>
            <a:off x="5436096" y="4239890"/>
            <a:ext cx="2880320" cy="338554"/>
          </a:xfrm>
          <a:prstGeom prst="rect">
            <a:avLst/>
          </a:prstGeom>
          <a:noFill/>
        </p:spPr>
        <p:txBody>
          <a:bodyPr wrap="square" rtlCol="0">
            <a:spAutoFit/>
          </a:bodyPr>
          <a:lstStyle/>
          <a:p>
            <a:r>
              <a:rPr lang="en-US" sz="1600" dirty="0">
                <a:solidFill>
                  <a:srgbClr val="333333"/>
                </a:solidFill>
              </a:rPr>
              <a:t>Learning rate = </a:t>
            </a:r>
            <a:r>
              <a:rPr lang="en-US" sz="1600" dirty="0" err="1">
                <a:solidFill>
                  <a:srgbClr val="333333"/>
                </a:solidFill>
              </a:rPr>
              <a:t>lr</a:t>
            </a:r>
            <a:r>
              <a:rPr lang="en-US" sz="1600" dirty="0">
                <a:solidFill>
                  <a:srgbClr val="333333"/>
                </a:solidFill>
              </a:rPr>
              <a:t> scheduler_5</a:t>
            </a:r>
          </a:p>
        </p:txBody>
      </p:sp>
    </p:spTree>
    <p:extLst>
      <p:ext uri="{BB962C8B-B14F-4D97-AF65-F5344CB8AC3E}">
        <p14:creationId xmlns:p14="http://schemas.microsoft.com/office/powerpoint/2010/main" val="123622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CB55F2F7-421D-4A21-BC76-C6B81B20E7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900000" y="922203"/>
            <a:ext cx="2880360" cy="1920240"/>
          </a:xfr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27</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Model: Optimization and Inference </a:t>
            </a:r>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740418"/>
            <a:ext cx="7308000" cy="429622"/>
          </a:xfrm>
        </p:spPr>
        <p:txBody>
          <a:bodyPr>
            <a:normAutofit/>
          </a:bodyPr>
          <a:lstStyle/>
          <a:p>
            <a:r>
              <a:rPr lang="en-US" sz="1800" dirty="0"/>
              <a:t>b. Tuning number of epochs</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25" name="Picture 24">
            <a:extLst>
              <a:ext uri="{FF2B5EF4-FFF2-40B4-BE49-F238E27FC236}">
                <a16:creationId xmlns:a16="http://schemas.microsoft.com/office/drawing/2014/main" id="{575E2857-1C77-44E1-A3C0-29EDAA0C2F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9592" y="2738796"/>
            <a:ext cx="2880360" cy="1920240"/>
          </a:xfrm>
          <a:prstGeom prst="rect">
            <a:avLst/>
          </a:prstGeom>
        </p:spPr>
      </p:pic>
      <p:sp>
        <p:nvSpPr>
          <p:cNvPr id="2" name="TextBox 1">
            <a:extLst>
              <a:ext uri="{FF2B5EF4-FFF2-40B4-BE49-F238E27FC236}">
                <a16:creationId xmlns:a16="http://schemas.microsoft.com/office/drawing/2014/main" id="{FC0A8962-7A82-4385-B4C4-2D11223129FF}"/>
              </a:ext>
            </a:extLst>
          </p:cNvPr>
          <p:cNvSpPr txBox="1"/>
          <p:nvPr/>
        </p:nvSpPr>
        <p:spPr>
          <a:xfrm>
            <a:off x="4553816" y="4064528"/>
            <a:ext cx="2178424" cy="338554"/>
          </a:xfrm>
          <a:prstGeom prst="rect">
            <a:avLst/>
          </a:prstGeom>
          <a:noFill/>
        </p:spPr>
        <p:txBody>
          <a:bodyPr wrap="square" rtlCol="0">
            <a:spAutoFit/>
          </a:bodyPr>
          <a:lstStyle/>
          <a:p>
            <a:r>
              <a:rPr lang="en-US" sz="1600" dirty="0">
                <a:solidFill>
                  <a:srgbClr val="333333"/>
                </a:solidFill>
              </a:rPr>
              <a:t>Number of epochs = 30</a:t>
            </a:r>
          </a:p>
        </p:txBody>
      </p:sp>
      <p:sp>
        <p:nvSpPr>
          <p:cNvPr id="5" name="TextBox 4">
            <a:extLst>
              <a:ext uri="{FF2B5EF4-FFF2-40B4-BE49-F238E27FC236}">
                <a16:creationId xmlns:a16="http://schemas.microsoft.com/office/drawing/2014/main" id="{13552648-C52C-4337-9DE7-B84EB0EB5532}"/>
              </a:ext>
            </a:extLst>
          </p:cNvPr>
          <p:cNvSpPr txBox="1"/>
          <p:nvPr/>
        </p:nvSpPr>
        <p:spPr>
          <a:xfrm>
            <a:off x="3779952" y="1124320"/>
            <a:ext cx="4428048" cy="2862322"/>
          </a:xfrm>
          <a:prstGeom prst="rect">
            <a:avLst/>
          </a:prstGeom>
          <a:noFill/>
        </p:spPr>
        <p:txBody>
          <a:bodyPr wrap="square" rtlCol="0">
            <a:spAutoFit/>
          </a:bodyPr>
          <a:lstStyle/>
          <a:p>
            <a:r>
              <a:rPr lang="en-US" dirty="0">
                <a:solidFill>
                  <a:schemeClr val="accent1">
                    <a:lumMod val="75000"/>
                  </a:schemeClr>
                </a:solidFill>
              </a:rPr>
              <a:t>Model performance is observed for epochs 10, 20, 30, 40, 50</a:t>
            </a:r>
          </a:p>
          <a:p>
            <a:r>
              <a:rPr lang="en-US" dirty="0">
                <a:solidFill>
                  <a:schemeClr val="accent1">
                    <a:lumMod val="75000"/>
                  </a:schemeClr>
                </a:solidFill>
              </a:rPr>
              <a:t>Inference:</a:t>
            </a:r>
          </a:p>
          <a:p>
            <a:pPr marL="285750" indent="-285750">
              <a:buFont typeface="Arial" panose="020B0604020202020204" pitchFamily="34" charset="0"/>
              <a:buChar char="•"/>
            </a:pPr>
            <a:r>
              <a:rPr lang="en-US" dirty="0">
                <a:solidFill>
                  <a:schemeClr val="accent1">
                    <a:lumMod val="75000"/>
                  </a:schemeClr>
                </a:solidFill>
              </a:rPr>
              <a:t>In agreement with theory, with increase in epochs, the model fit improves but with few exceptions.</a:t>
            </a:r>
          </a:p>
          <a:p>
            <a:pPr marL="285750" indent="-285750">
              <a:buFont typeface="Arial" panose="020B0604020202020204" pitchFamily="34" charset="0"/>
              <a:buChar char="•"/>
            </a:pPr>
            <a:r>
              <a:rPr lang="en-US" dirty="0">
                <a:solidFill>
                  <a:schemeClr val="accent1">
                    <a:lumMod val="75000"/>
                  </a:schemeClr>
                </a:solidFill>
              </a:rPr>
              <a:t>Model over-fit has been observed for epochs 20 and 40</a:t>
            </a:r>
          </a:p>
          <a:p>
            <a:pPr marL="285750" indent="-285750">
              <a:buFont typeface="Arial" panose="020B0604020202020204" pitchFamily="34" charset="0"/>
              <a:buChar char="•"/>
            </a:pPr>
            <a:r>
              <a:rPr lang="en-US" dirty="0">
                <a:solidFill>
                  <a:schemeClr val="accent1">
                    <a:lumMod val="75000"/>
                  </a:schemeClr>
                </a:solidFill>
              </a:rPr>
              <a:t>At 30 and 50 epochs, the model performs reliably</a:t>
            </a:r>
          </a:p>
        </p:txBody>
      </p:sp>
    </p:spTree>
    <p:extLst>
      <p:ext uri="{BB962C8B-B14F-4D97-AF65-F5344CB8AC3E}">
        <p14:creationId xmlns:p14="http://schemas.microsoft.com/office/powerpoint/2010/main" val="788573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CB55F2F7-421D-4A21-BC76-C6B81B20E7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900001" y="922203"/>
            <a:ext cx="2606041" cy="1737360"/>
          </a:xfr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28</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Model: Optimization and Inference </a:t>
            </a:r>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740418"/>
            <a:ext cx="7308000" cy="429622"/>
          </a:xfrm>
        </p:spPr>
        <p:txBody>
          <a:bodyPr>
            <a:normAutofit/>
          </a:bodyPr>
          <a:lstStyle/>
          <a:p>
            <a:r>
              <a:rPr lang="en-US" sz="1800" dirty="0"/>
              <a:t>c. Tuning batch size</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25" name="Picture 24">
            <a:extLst>
              <a:ext uri="{FF2B5EF4-FFF2-40B4-BE49-F238E27FC236}">
                <a16:creationId xmlns:a16="http://schemas.microsoft.com/office/drawing/2014/main" id="{575E2857-1C77-44E1-A3C0-29EDAA0C2F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0000" y="2664144"/>
            <a:ext cx="2606041" cy="1737360"/>
          </a:xfrm>
          <a:prstGeom prst="rect">
            <a:avLst/>
          </a:prstGeom>
        </p:spPr>
      </p:pic>
      <p:sp>
        <p:nvSpPr>
          <p:cNvPr id="2" name="TextBox 1">
            <a:extLst>
              <a:ext uri="{FF2B5EF4-FFF2-40B4-BE49-F238E27FC236}">
                <a16:creationId xmlns:a16="http://schemas.microsoft.com/office/drawing/2014/main" id="{FC0A8962-7A82-4385-B4C4-2D11223129FF}"/>
              </a:ext>
            </a:extLst>
          </p:cNvPr>
          <p:cNvSpPr txBox="1"/>
          <p:nvPr/>
        </p:nvSpPr>
        <p:spPr>
          <a:xfrm>
            <a:off x="5856836" y="3887868"/>
            <a:ext cx="2747612" cy="584775"/>
          </a:xfrm>
          <a:prstGeom prst="rect">
            <a:avLst/>
          </a:prstGeom>
          <a:noFill/>
        </p:spPr>
        <p:txBody>
          <a:bodyPr wrap="square" rtlCol="0">
            <a:spAutoFit/>
          </a:bodyPr>
          <a:lstStyle/>
          <a:p>
            <a:r>
              <a:rPr lang="en-US" sz="1600" dirty="0">
                <a:solidFill>
                  <a:srgbClr val="333333"/>
                </a:solidFill>
              </a:rPr>
              <a:t>Batch size: 64 with </a:t>
            </a:r>
            <a:r>
              <a:rPr lang="en-US" sz="1600" dirty="0" err="1">
                <a:solidFill>
                  <a:srgbClr val="333333"/>
                </a:solidFill>
              </a:rPr>
              <a:t>adam</a:t>
            </a:r>
            <a:r>
              <a:rPr lang="en-US" sz="1600" dirty="0">
                <a:solidFill>
                  <a:srgbClr val="333333"/>
                </a:solidFill>
              </a:rPr>
              <a:t> and 128 with </a:t>
            </a:r>
            <a:r>
              <a:rPr lang="en-US" sz="1600" dirty="0" err="1">
                <a:solidFill>
                  <a:srgbClr val="333333"/>
                </a:solidFill>
              </a:rPr>
              <a:t>lr</a:t>
            </a:r>
            <a:r>
              <a:rPr lang="en-US" sz="1600" dirty="0">
                <a:solidFill>
                  <a:srgbClr val="333333"/>
                </a:solidFill>
              </a:rPr>
              <a:t> scheduler_5</a:t>
            </a:r>
          </a:p>
        </p:txBody>
      </p:sp>
      <p:sp>
        <p:nvSpPr>
          <p:cNvPr id="5" name="TextBox 4">
            <a:extLst>
              <a:ext uri="{FF2B5EF4-FFF2-40B4-BE49-F238E27FC236}">
                <a16:creationId xmlns:a16="http://schemas.microsoft.com/office/drawing/2014/main" id="{13552648-C52C-4337-9DE7-B84EB0EB5532}"/>
              </a:ext>
            </a:extLst>
          </p:cNvPr>
          <p:cNvSpPr txBox="1"/>
          <p:nvPr/>
        </p:nvSpPr>
        <p:spPr>
          <a:xfrm>
            <a:off x="5724128" y="1047096"/>
            <a:ext cx="3249472" cy="2585323"/>
          </a:xfrm>
          <a:prstGeom prst="rect">
            <a:avLst/>
          </a:prstGeom>
          <a:noFill/>
        </p:spPr>
        <p:txBody>
          <a:bodyPr wrap="square" rtlCol="0">
            <a:spAutoFit/>
          </a:bodyPr>
          <a:lstStyle/>
          <a:p>
            <a:r>
              <a:rPr lang="en-US" dirty="0">
                <a:solidFill>
                  <a:schemeClr val="accent1">
                    <a:lumMod val="75000"/>
                  </a:schemeClr>
                </a:solidFill>
              </a:rPr>
              <a:t>Model performance is investigated for different batch sizes, like,  32, 64, 128, 256 and 512 for different learning rates.</a:t>
            </a:r>
          </a:p>
          <a:p>
            <a:r>
              <a:rPr lang="en-US" dirty="0">
                <a:solidFill>
                  <a:schemeClr val="accent1">
                    <a:lumMod val="75000"/>
                  </a:schemeClr>
                </a:solidFill>
              </a:rPr>
              <a:t>Inference:</a:t>
            </a:r>
          </a:p>
          <a:p>
            <a:pPr marL="285750" indent="-285750">
              <a:buFont typeface="Arial" panose="020B0604020202020204" pitchFamily="34" charset="0"/>
              <a:buChar char="•"/>
            </a:pPr>
            <a:r>
              <a:rPr lang="en-US" dirty="0">
                <a:solidFill>
                  <a:schemeClr val="accent1">
                    <a:lumMod val="75000"/>
                  </a:schemeClr>
                </a:solidFill>
              </a:rPr>
              <a:t>Training loss decreases with decrease in batch size</a:t>
            </a:r>
          </a:p>
          <a:p>
            <a:pPr marL="285750" indent="-285750">
              <a:buFont typeface="Arial" panose="020B0604020202020204" pitchFamily="34" charset="0"/>
              <a:buChar char="•"/>
            </a:pPr>
            <a:r>
              <a:rPr lang="en-US" dirty="0">
                <a:solidFill>
                  <a:schemeClr val="accent1">
                    <a:lumMod val="75000"/>
                  </a:schemeClr>
                </a:solidFill>
              </a:rPr>
              <a:t>Validation loss varies with batch size.</a:t>
            </a:r>
          </a:p>
        </p:txBody>
      </p:sp>
      <p:pic>
        <p:nvPicPr>
          <p:cNvPr id="8" name="Picture 7">
            <a:extLst>
              <a:ext uri="{FF2B5EF4-FFF2-40B4-BE49-F238E27FC236}">
                <a16:creationId xmlns:a16="http://schemas.microsoft.com/office/drawing/2014/main" id="{23F13A33-5A5E-4598-8520-5630220CA0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0796" y="917078"/>
            <a:ext cx="2606040" cy="1737360"/>
          </a:xfrm>
          <a:prstGeom prst="rect">
            <a:avLst/>
          </a:prstGeom>
        </p:spPr>
      </p:pic>
      <p:pic>
        <p:nvPicPr>
          <p:cNvPr id="10" name="Picture 9">
            <a:extLst>
              <a:ext uri="{FF2B5EF4-FFF2-40B4-BE49-F238E27FC236}">
                <a16:creationId xmlns:a16="http://schemas.microsoft.com/office/drawing/2014/main" id="{5B76FA1D-6198-44D2-BA5B-EF4A8B8652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6980" y="2664144"/>
            <a:ext cx="2606040" cy="1737360"/>
          </a:xfrm>
          <a:prstGeom prst="rect">
            <a:avLst/>
          </a:prstGeom>
        </p:spPr>
      </p:pic>
    </p:spTree>
    <p:extLst>
      <p:ext uri="{BB962C8B-B14F-4D97-AF65-F5344CB8AC3E}">
        <p14:creationId xmlns:p14="http://schemas.microsoft.com/office/powerpoint/2010/main" val="3051044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20">
            <a:extLst>
              <a:ext uri="{FF2B5EF4-FFF2-40B4-BE49-F238E27FC236}">
                <a16:creationId xmlns:a16="http://schemas.microsoft.com/office/drawing/2014/main" id="{CB55F2F7-421D-4A21-BC76-C6B81B20E7B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p:blipFill>
        <p:spPr>
          <a:xfrm>
            <a:off x="899184" y="701546"/>
            <a:ext cx="3017522" cy="2011680"/>
          </a:xfr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29</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Comparison between optimized parameters</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25" name="Picture 24">
            <a:extLst>
              <a:ext uri="{FF2B5EF4-FFF2-40B4-BE49-F238E27FC236}">
                <a16:creationId xmlns:a16="http://schemas.microsoft.com/office/drawing/2014/main" id="{575E2857-1C77-44E1-A3C0-29EDAA0C2F3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9184" y="2652845"/>
            <a:ext cx="3017522" cy="2011680"/>
          </a:xfrm>
          <a:prstGeom prst="rect">
            <a:avLst/>
          </a:prstGeom>
        </p:spPr>
      </p:pic>
      <p:sp>
        <p:nvSpPr>
          <p:cNvPr id="2" name="TextBox 1">
            <a:extLst>
              <a:ext uri="{FF2B5EF4-FFF2-40B4-BE49-F238E27FC236}">
                <a16:creationId xmlns:a16="http://schemas.microsoft.com/office/drawing/2014/main" id="{FC0A8962-7A82-4385-B4C4-2D11223129FF}"/>
              </a:ext>
            </a:extLst>
          </p:cNvPr>
          <p:cNvSpPr txBox="1"/>
          <p:nvPr/>
        </p:nvSpPr>
        <p:spPr>
          <a:xfrm>
            <a:off x="4734160" y="4047772"/>
            <a:ext cx="3366232" cy="338554"/>
          </a:xfrm>
          <a:prstGeom prst="rect">
            <a:avLst/>
          </a:prstGeom>
          <a:noFill/>
        </p:spPr>
        <p:txBody>
          <a:bodyPr wrap="square" rtlCol="0">
            <a:spAutoFit/>
          </a:bodyPr>
          <a:lstStyle/>
          <a:p>
            <a:r>
              <a:rPr lang="en-US" sz="1600" dirty="0">
                <a:solidFill>
                  <a:srgbClr val="333333"/>
                </a:solidFill>
              </a:rPr>
              <a:t>Optimized set: lr_20_32 and lr_30_32</a:t>
            </a:r>
          </a:p>
        </p:txBody>
      </p:sp>
      <p:sp>
        <p:nvSpPr>
          <p:cNvPr id="5" name="TextBox 4">
            <a:extLst>
              <a:ext uri="{FF2B5EF4-FFF2-40B4-BE49-F238E27FC236}">
                <a16:creationId xmlns:a16="http://schemas.microsoft.com/office/drawing/2014/main" id="{13552648-C52C-4337-9DE7-B84EB0EB5532}"/>
              </a:ext>
            </a:extLst>
          </p:cNvPr>
          <p:cNvSpPr txBox="1"/>
          <p:nvPr/>
        </p:nvSpPr>
        <p:spPr>
          <a:xfrm>
            <a:off x="4553816" y="1089108"/>
            <a:ext cx="3312328" cy="2862322"/>
          </a:xfrm>
          <a:prstGeom prst="rect">
            <a:avLst/>
          </a:prstGeom>
          <a:noFill/>
        </p:spPr>
        <p:txBody>
          <a:bodyPr wrap="square" rtlCol="0">
            <a:spAutoFit/>
          </a:bodyPr>
          <a:lstStyle/>
          <a:p>
            <a:r>
              <a:rPr lang="en-US" dirty="0">
                <a:solidFill>
                  <a:schemeClr val="accent1">
                    <a:lumMod val="75000"/>
                  </a:schemeClr>
                </a:solidFill>
              </a:rPr>
              <a:t>Set of optimized parameters are compared on dataset 5p:</a:t>
            </a:r>
          </a:p>
          <a:p>
            <a:pPr marL="285750" indent="-285750">
              <a:buFont typeface="Arial" panose="020B0604020202020204" pitchFamily="34" charset="0"/>
              <a:buChar char="•"/>
            </a:pPr>
            <a:r>
              <a:rPr lang="en-US" dirty="0">
                <a:solidFill>
                  <a:schemeClr val="accent1">
                    <a:lumMod val="75000"/>
                  </a:schemeClr>
                </a:solidFill>
              </a:rPr>
              <a:t>adam_20_32</a:t>
            </a:r>
          </a:p>
          <a:p>
            <a:pPr marL="285750" indent="-285750">
              <a:buFont typeface="Arial" panose="020B0604020202020204" pitchFamily="34" charset="0"/>
              <a:buChar char="•"/>
            </a:pPr>
            <a:r>
              <a:rPr lang="en-US" dirty="0">
                <a:solidFill>
                  <a:schemeClr val="accent1">
                    <a:lumMod val="75000"/>
                  </a:schemeClr>
                </a:solidFill>
              </a:rPr>
              <a:t>adam_20_128</a:t>
            </a:r>
          </a:p>
          <a:p>
            <a:pPr marL="285750" indent="-285750">
              <a:buFont typeface="Arial" panose="020B0604020202020204" pitchFamily="34" charset="0"/>
              <a:buChar char="•"/>
            </a:pPr>
            <a:r>
              <a:rPr lang="en-US" dirty="0">
                <a:solidFill>
                  <a:schemeClr val="accent1">
                    <a:lumMod val="75000"/>
                  </a:schemeClr>
                </a:solidFill>
              </a:rPr>
              <a:t>adam_30_32</a:t>
            </a:r>
          </a:p>
          <a:p>
            <a:pPr marL="285750" indent="-285750">
              <a:buFont typeface="Arial" panose="020B0604020202020204" pitchFamily="34" charset="0"/>
              <a:buChar char="•"/>
            </a:pPr>
            <a:r>
              <a:rPr lang="en-US" dirty="0">
                <a:solidFill>
                  <a:schemeClr val="accent1">
                    <a:lumMod val="75000"/>
                  </a:schemeClr>
                </a:solidFill>
              </a:rPr>
              <a:t>adam_30_128</a:t>
            </a:r>
          </a:p>
          <a:p>
            <a:pPr marL="285750" indent="-285750">
              <a:buFont typeface="Arial" panose="020B0604020202020204" pitchFamily="34" charset="0"/>
              <a:buChar char="•"/>
            </a:pPr>
            <a:r>
              <a:rPr lang="en-US" dirty="0">
                <a:solidFill>
                  <a:schemeClr val="accent1">
                    <a:lumMod val="75000"/>
                  </a:schemeClr>
                </a:solidFill>
              </a:rPr>
              <a:t>lr_20_32</a:t>
            </a:r>
          </a:p>
          <a:p>
            <a:pPr marL="285750" indent="-285750">
              <a:buFont typeface="Arial" panose="020B0604020202020204" pitchFamily="34" charset="0"/>
              <a:buChar char="•"/>
            </a:pPr>
            <a:r>
              <a:rPr lang="en-US" dirty="0">
                <a:solidFill>
                  <a:schemeClr val="accent1">
                    <a:lumMod val="75000"/>
                  </a:schemeClr>
                </a:solidFill>
              </a:rPr>
              <a:t>lr_20_128</a:t>
            </a:r>
          </a:p>
          <a:p>
            <a:pPr marL="285750" indent="-285750">
              <a:buFont typeface="Arial" panose="020B0604020202020204" pitchFamily="34" charset="0"/>
              <a:buChar char="•"/>
            </a:pPr>
            <a:r>
              <a:rPr lang="en-US" dirty="0">
                <a:solidFill>
                  <a:schemeClr val="accent1">
                    <a:lumMod val="75000"/>
                  </a:schemeClr>
                </a:solidFill>
              </a:rPr>
              <a:t>lr_30_32</a:t>
            </a:r>
          </a:p>
          <a:p>
            <a:pPr marL="285750" indent="-285750">
              <a:buFont typeface="Arial" panose="020B0604020202020204" pitchFamily="34" charset="0"/>
              <a:buChar char="•"/>
            </a:pPr>
            <a:r>
              <a:rPr lang="en-US" dirty="0">
                <a:solidFill>
                  <a:schemeClr val="accent1">
                    <a:lumMod val="75000"/>
                  </a:schemeClr>
                </a:solidFill>
              </a:rPr>
              <a:t>lr_30_128</a:t>
            </a:r>
          </a:p>
        </p:txBody>
      </p:sp>
    </p:spTree>
    <p:extLst>
      <p:ext uri="{BB962C8B-B14F-4D97-AF65-F5344CB8AC3E}">
        <p14:creationId xmlns:p14="http://schemas.microsoft.com/office/powerpoint/2010/main" val="270070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6D54576D-6B5A-4D46-BF80-0929B523E5C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61972" y="614896"/>
            <a:ext cx="5616503" cy="1694196"/>
          </a:xfr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Motivation</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388902" y="2487567"/>
            <a:ext cx="8402196" cy="2831544"/>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accent1">
                    <a:lumMod val="75000"/>
                  </a:schemeClr>
                </a:solidFill>
              </a:rPr>
              <a:t>Cracks emerge from manufacturing processes  or nucleate due to fatigue of material.</a:t>
            </a:r>
          </a:p>
          <a:p>
            <a:pPr marL="285750" indent="-285750">
              <a:buFont typeface="Arial" panose="020B0604020202020204" pitchFamily="34" charset="0"/>
              <a:buChar char="•"/>
            </a:pPr>
            <a:r>
              <a:rPr lang="en-US" sz="2000" dirty="0">
                <a:solidFill>
                  <a:schemeClr val="accent1">
                    <a:lumMod val="75000"/>
                  </a:schemeClr>
                </a:solidFill>
              </a:rPr>
              <a:t>Manual monitoring of cracks is expensive.</a:t>
            </a:r>
          </a:p>
          <a:p>
            <a:pPr marL="285750" indent="-285750">
              <a:buFont typeface="Arial" panose="020B0604020202020204" pitchFamily="34" charset="0"/>
              <a:buChar char="•"/>
            </a:pPr>
            <a:r>
              <a:rPr lang="en-US" sz="2000" dirty="0">
                <a:solidFill>
                  <a:schemeClr val="accent1">
                    <a:lumMod val="75000"/>
                  </a:schemeClr>
                </a:solidFill>
              </a:rPr>
              <a:t>Automated SHM solutions are an efficient alternative, e. g. strain gauges.</a:t>
            </a:r>
          </a:p>
          <a:p>
            <a:pPr marL="285750" indent="-285750">
              <a:buFont typeface="Arial" panose="020B0604020202020204" pitchFamily="34" charset="0"/>
              <a:buChar char="•"/>
            </a:pPr>
            <a:r>
              <a:rPr lang="en-US" sz="2000" dirty="0">
                <a:solidFill>
                  <a:schemeClr val="accent1">
                    <a:lumMod val="75000"/>
                  </a:schemeClr>
                </a:solidFill>
              </a:rPr>
              <a:t>However, alternatives require solution of inverse problem.</a:t>
            </a:r>
          </a:p>
          <a:p>
            <a:pPr marL="285750" indent="-285750">
              <a:buFont typeface="Arial" panose="020B0604020202020204" pitchFamily="34" charset="0"/>
              <a:buChar char="•"/>
            </a:pPr>
            <a:r>
              <a:rPr lang="en-US" sz="2000" dirty="0">
                <a:solidFill>
                  <a:schemeClr val="accent1">
                    <a:lumMod val="75000"/>
                  </a:schemeClr>
                </a:solidFill>
              </a:rPr>
              <a:t>Implementation of a sensor concept using Neural Networks to solve inverse problem.</a:t>
            </a:r>
          </a:p>
          <a:p>
            <a:pPr marL="285750" indent="-285750">
              <a:buFont typeface="Arial" panose="020B0604020202020204" pitchFamily="34" charset="0"/>
              <a:buChar char="•"/>
            </a:pPr>
            <a:endParaRPr lang="en-US" sz="2000"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p:txBody>
      </p:sp>
      <p:sp>
        <p:nvSpPr>
          <p:cNvPr id="17" name="TextBox 16">
            <a:extLst>
              <a:ext uri="{FF2B5EF4-FFF2-40B4-BE49-F238E27FC236}">
                <a16:creationId xmlns:a16="http://schemas.microsoft.com/office/drawing/2014/main" id="{60450367-D992-42FF-88C8-27A26B80FF77}"/>
              </a:ext>
            </a:extLst>
          </p:cNvPr>
          <p:cNvSpPr txBox="1"/>
          <p:nvPr/>
        </p:nvSpPr>
        <p:spPr>
          <a:xfrm>
            <a:off x="2915817" y="2219355"/>
            <a:ext cx="4104456" cy="369332"/>
          </a:xfrm>
          <a:prstGeom prst="rect">
            <a:avLst/>
          </a:prstGeom>
          <a:noFill/>
        </p:spPr>
        <p:txBody>
          <a:bodyPr wrap="square" rtlCol="0">
            <a:spAutoFit/>
          </a:bodyPr>
          <a:lstStyle/>
          <a:p>
            <a:r>
              <a:rPr lang="en-US" dirty="0">
                <a:solidFill>
                  <a:srgbClr val="333333"/>
                </a:solidFill>
              </a:rPr>
              <a:t>Figure : Sensor array for SHM of cracks [1]</a:t>
            </a:r>
          </a:p>
        </p:txBody>
      </p:sp>
    </p:spTree>
    <p:extLst>
      <p:ext uri="{BB962C8B-B14F-4D97-AF65-F5344CB8AC3E}">
        <p14:creationId xmlns:p14="http://schemas.microsoft.com/office/powerpoint/2010/main" val="1983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30</a:t>
            </a:fld>
            <a:endParaRPr lang="de-DE"/>
          </a:p>
        </p:txBody>
      </p:sp>
      <p:sp>
        <p:nvSpPr>
          <p:cNvPr id="4" name="Title 3">
            <a:extLst>
              <a:ext uri="{FF2B5EF4-FFF2-40B4-BE49-F238E27FC236}">
                <a16:creationId xmlns:a16="http://schemas.microsoft.com/office/drawing/2014/main" id="{34CA4F13-C930-4100-A64D-0582A9D1283D}"/>
              </a:ext>
            </a:extLst>
          </p:cNvPr>
          <p:cNvSpPr>
            <a:spLocks noGrp="1"/>
          </p:cNvSpPr>
          <p:nvPr>
            <p:ph type="title"/>
          </p:nvPr>
        </p:nvSpPr>
        <p:spPr/>
        <p:txBody>
          <a:bodyPr/>
          <a:lstStyle/>
          <a:p>
            <a:pPr marL="0" marR="0" lvl="0" indent="0" defTabSz="914400" rtl="0" eaLnBrk="1" fontAlgn="auto" latinLnBrk="0" hangingPunct="1">
              <a:lnSpc>
                <a:spcPct val="100000"/>
              </a:lnSpc>
              <a:spcBef>
                <a:spcPct val="20000"/>
              </a:spcBef>
              <a:spcAft>
                <a:spcPts val="0"/>
              </a:spcAft>
              <a:tabLst/>
              <a:defRPr/>
            </a:pPr>
            <a:r>
              <a:rPr kumimoji="0" lang="en-US" sz="2400" b="1" i="0" u="none" strike="noStrike" kern="1200" cap="none" spc="0" normalizeH="0" baseline="0" noProof="0" dirty="0">
                <a:ln>
                  <a:noFill/>
                </a:ln>
                <a:solidFill>
                  <a:srgbClr val="0064A8"/>
                </a:solidFill>
                <a:effectLst/>
                <a:uLnTx/>
                <a:uFillTx/>
                <a:latin typeface="Arial" pitchFamily="34" charset="0"/>
                <a:ea typeface="+mn-ea"/>
                <a:cs typeface="Arial" pitchFamily="34" charset="0"/>
              </a:rPr>
              <a:t>Evaluation of model</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7" name="Content Placeholder 6">
            <a:extLst>
              <a:ext uri="{FF2B5EF4-FFF2-40B4-BE49-F238E27FC236}">
                <a16:creationId xmlns:a16="http://schemas.microsoft.com/office/drawing/2014/main" id="{93620C05-44DE-4D37-A130-DCA6433244D3}"/>
              </a:ext>
            </a:extLst>
          </p:cNvPr>
          <p:cNvSpPr>
            <a:spLocks noGrp="1"/>
          </p:cNvSpPr>
          <p:nvPr>
            <p:ph idx="1"/>
          </p:nvPr>
        </p:nvSpPr>
        <p:spPr>
          <a:xfrm>
            <a:off x="683568" y="915566"/>
            <a:ext cx="7308000" cy="3263164"/>
          </a:xfrm>
        </p:spPr>
        <p:txBody>
          <a:bodyPr/>
          <a:lstStyle/>
          <a:p>
            <a:pPr>
              <a:lnSpc>
                <a:spcPct val="200000"/>
              </a:lnSpc>
            </a:pPr>
            <a:r>
              <a:rPr lang="en-US" dirty="0">
                <a:solidFill>
                  <a:schemeClr val="accent1">
                    <a:lumMod val="75000"/>
                  </a:schemeClr>
                </a:solidFill>
              </a:rPr>
              <a:t>The model is evaluated using virtual experiments:</a:t>
            </a:r>
          </a:p>
          <a:p>
            <a:pPr marL="1085850" lvl="1" indent="-342900">
              <a:lnSpc>
                <a:spcPct val="200000"/>
              </a:lnSpc>
              <a:buFont typeface="+mj-lt"/>
              <a:buAutoNum type="alphaUcPeriod"/>
            </a:pPr>
            <a:r>
              <a:rPr lang="en-US" dirty="0">
                <a:solidFill>
                  <a:schemeClr val="accent1">
                    <a:lumMod val="75000"/>
                  </a:schemeClr>
                </a:solidFill>
              </a:rPr>
              <a:t>Adding noise to virtually measured strain data</a:t>
            </a:r>
          </a:p>
          <a:p>
            <a:pPr marL="1085850" lvl="1" indent="-342900">
              <a:lnSpc>
                <a:spcPct val="200000"/>
              </a:lnSpc>
              <a:buFont typeface="+mj-lt"/>
              <a:buAutoNum type="alphaUcPeriod"/>
            </a:pPr>
            <a:r>
              <a:rPr lang="en-US" dirty="0">
                <a:solidFill>
                  <a:schemeClr val="accent1">
                    <a:lumMod val="75000"/>
                  </a:schemeClr>
                </a:solidFill>
              </a:rPr>
              <a:t>Testing levels of loading outside training range</a:t>
            </a:r>
          </a:p>
          <a:p>
            <a:pPr marL="1085850" lvl="1" indent="-342900">
              <a:lnSpc>
                <a:spcPct val="200000"/>
              </a:lnSpc>
              <a:buFont typeface="+mj-lt"/>
              <a:buAutoNum type="alphaUcPeriod"/>
            </a:pPr>
            <a:r>
              <a:rPr lang="en-US" dirty="0">
                <a:solidFill>
                  <a:schemeClr val="accent1">
                    <a:lumMod val="75000"/>
                  </a:schemeClr>
                </a:solidFill>
              </a:rPr>
              <a:t>If sin(</a:t>
            </a:r>
            <a:r>
              <a:rPr lang="el-GR" dirty="0">
                <a:solidFill>
                  <a:schemeClr val="accent1">
                    <a:lumMod val="75000"/>
                  </a:schemeClr>
                </a:solidFill>
              </a:rPr>
              <a:t>β</a:t>
            </a:r>
            <a:r>
              <a:rPr lang="en-US" dirty="0">
                <a:solidFill>
                  <a:schemeClr val="accent1">
                    <a:lumMod val="75000"/>
                  </a:schemeClr>
                </a:solidFill>
              </a:rPr>
              <a:t>) and cos (</a:t>
            </a:r>
            <a:r>
              <a:rPr lang="el-GR" dirty="0">
                <a:solidFill>
                  <a:schemeClr val="accent1">
                    <a:lumMod val="75000"/>
                  </a:schemeClr>
                </a:solidFill>
              </a:rPr>
              <a:t>β</a:t>
            </a:r>
            <a:r>
              <a:rPr lang="en-US" dirty="0">
                <a:solidFill>
                  <a:schemeClr val="accent1">
                    <a:lumMod val="75000"/>
                  </a:schemeClr>
                </a:solidFill>
              </a:rPr>
              <a:t>) can serve as an error indicator</a:t>
            </a:r>
          </a:p>
          <a:p>
            <a:pPr marL="285750" indent="-285750">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1635817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31</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Experiment A (add noise)</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211960" y="684539"/>
            <a:ext cx="4361476"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Model is tested until which level of noise the predicted output remains reliable</a:t>
            </a:r>
          </a:p>
          <a:p>
            <a:pPr marL="285750" indent="-285750">
              <a:buFont typeface="Arial" panose="020B0604020202020204" pitchFamily="34" charset="0"/>
              <a:buChar char="•"/>
            </a:pPr>
            <a:r>
              <a:rPr lang="en-US" dirty="0">
                <a:solidFill>
                  <a:schemeClr val="accent1">
                    <a:lumMod val="75000"/>
                  </a:schemeClr>
                </a:solidFill>
              </a:rPr>
              <a:t>Noise is added as small values in terms of percentage of range (maximum - minimum) value in strain data.</a:t>
            </a:r>
          </a:p>
          <a:p>
            <a:pPr marL="285750" indent="-285750">
              <a:buFont typeface="Arial" panose="020B0604020202020204" pitchFamily="34" charset="0"/>
              <a:buChar char="•"/>
            </a:pPr>
            <a:r>
              <a:rPr lang="en-US" dirty="0">
                <a:solidFill>
                  <a:schemeClr val="accent1">
                    <a:lumMod val="75000"/>
                  </a:schemeClr>
                </a:solidFill>
              </a:rPr>
              <a:t>A uniform distribution is used to sample the noise levels.</a:t>
            </a:r>
          </a:p>
          <a:p>
            <a:pPr marL="285750" indent="-285750">
              <a:buFont typeface="Arial" panose="020B0604020202020204" pitchFamily="34" charset="0"/>
              <a:buChar char="•"/>
            </a:pPr>
            <a:r>
              <a:rPr lang="en-US" dirty="0">
                <a:solidFill>
                  <a:schemeClr val="accent1">
                    <a:lumMod val="75000"/>
                  </a:schemeClr>
                </a:solidFill>
              </a:rPr>
              <a:t>Model performance is evaluated for different values of noise: 5%, 10%, 20%, 30% and 40% of range.</a:t>
            </a:r>
          </a:p>
          <a:p>
            <a:r>
              <a:rPr lang="en-US" dirty="0">
                <a:solidFill>
                  <a:schemeClr val="accent1">
                    <a:lumMod val="75000"/>
                  </a:schemeClr>
                </a:solidFill>
              </a:rPr>
              <a:t>Inference:</a:t>
            </a:r>
          </a:p>
          <a:p>
            <a:pPr marL="285750" indent="-285750">
              <a:buFont typeface="Arial" panose="020B0604020202020204" pitchFamily="34" charset="0"/>
              <a:buChar char="•"/>
            </a:pPr>
            <a:r>
              <a:rPr lang="en-US" dirty="0">
                <a:solidFill>
                  <a:schemeClr val="accent1">
                    <a:lumMod val="75000"/>
                  </a:schemeClr>
                </a:solidFill>
              </a:rPr>
              <a:t>Until 30% noise  less can be sustained considering reliable performance is when model loss is below 0.25. </a:t>
            </a:r>
          </a:p>
          <a:p>
            <a:pPr marL="285750" indent="-285750">
              <a:buFont typeface="Arial" panose="020B0604020202020204" pitchFamily="34" charset="0"/>
              <a:buChar char="•"/>
            </a:pP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F555DB2E-7AE4-4CCB-BCB0-1ADBC9B3F07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801" y="3498911"/>
            <a:ext cx="3696159" cy="754237"/>
          </a:xfrm>
          <a:prstGeom prst="rect">
            <a:avLst/>
          </a:prstGeom>
        </p:spPr>
      </p:pic>
      <p:pic>
        <p:nvPicPr>
          <p:cNvPr id="7" name="Picture 6">
            <a:extLst>
              <a:ext uri="{FF2B5EF4-FFF2-40B4-BE49-F238E27FC236}">
                <a16:creationId xmlns:a16="http://schemas.microsoft.com/office/drawing/2014/main" id="{2B35A344-FFBD-4C76-9DB3-AC7A6292DF6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133" y="720125"/>
            <a:ext cx="3405493" cy="2743200"/>
          </a:xfrm>
          <a:prstGeom prst="rect">
            <a:avLst/>
          </a:prstGeom>
        </p:spPr>
      </p:pic>
    </p:spTree>
    <p:extLst>
      <p:ext uri="{BB962C8B-B14F-4D97-AF65-F5344CB8AC3E}">
        <p14:creationId xmlns:p14="http://schemas.microsoft.com/office/powerpoint/2010/main" val="588455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32</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Experiment B (loading outside training range)</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a:xfrm>
            <a:off x="936000" y="4662157"/>
            <a:ext cx="7308000" cy="360000"/>
          </a:xfrm>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211960" y="684539"/>
            <a:ext cx="4761640"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minimum and maximum values of K</a:t>
            </a:r>
            <a:r>
              <a:rPr lang="en-US" sz="1000" dirty="0">
                <a:solidFill>
                  <a:schemeClr val="accent1">
                    <a:lumMod val="75000"/>
                  </a:schemeClr>
                </a:solidFill>
              </a:rPr>
              <a:t>I</a:t>
            </a:r>
            <a:r>
              <a:rPr lang="en-US" dirty="0">
                <a:solidFill>
                  <a:schemeClr val="accent1">
                    <a:lumMod val="75000"/>
                  </a:schemeClr>
                </a:solidFill>
              </a:rPr>
              <a:t>, K</a:t>
            </a:r>
            <a:r>
              <a:rPr lang="en-US" sz="1100" dirty="0">
                <a:solidFill>
                  <a:schemeClr val="accent1">
                    <a:lumMod val="75000"/>
                  </a:schemeClr>
                </a:solidFill>
              </a:rPr>
              <a:t>II</a:t>
            </a:r>
            <a:r>
              <a:rPr lang="en-US" dirty="0">
                <a:solidFill>
                  <a:schemeClr val="accent1">
                    <a:lumMod val="75000"/>
                  </a:schemeClr>
                </a:solidFill>
              </a:rPr>
              <a:t> and T are perturbed in terms of percentage of range (maximum - minimum) value in stress data.</a:t>
            </a:r>
          </a:p>
          <a:p>
            <a:pPr marL="285750" indent="-285750">
              <a:buFont typeface="Arial" panose="020B0604020202020204" pitchFamily="34" charset="0"/>
              <a:buChar char="•"/>
            </a:pPr>
            <a:r>
              <a:rPr lang="en-US" dirty="0">
                <a:solidFill>
                  <a:schemeClr val="accent1">
                    <a:lumMod val="75000"/>
                  </a:schemeClr>
                </a:solidFill>
              </a:rPr>
              <a:t>The test data is generated for cases 1 to 4 with 1, 10, 20 and 30 % of range resp.</a:t>
            </a:r>
          </a:p>
          <a:p>
            <a:r>
              <a:rPr lang="en-US" dirty="0">
                <a:solidFill>
                  <a:schemeClr val="accent1">
                    <a:lumMod val="75000"/>
                  </a:schemeClr>
                </a:solidFill>
              </a:rPr>
              <a:t>Inference:</a:t>
            </a:r>
          </a:p>
          <a:p>
            <a:pPr marL="285750" indent="-285750">
              <a:buFont typeface="Arial" panose="020B0604020202020204" pitchFamily="34" charset="0"/>
              <a:buChar char="•"/>
            </a:pPr>
            <a:r>
              <a:rPr lang="en-US" dirty="0">
                <a:solidFill>
                  <a:schemeClr val="accent1">
                    <a:lumMod val="75000"/>
                  </a:schemeClr>
                </a:solidFill>
              </a:rPr>
              <a:t>Test loss for all cases is very high </a:t>
            </a:r>
          </a:p>
          <a:p>
            <a:pPr marL="285750" indent="-285750">
              <a:buFont typeface="Arial" panose="020B0604020202020204" pitchFamily="34" charset="0"/>
              <a:buChar char="•"/>
            </a:pPr>
            <a:r>
              <a:rPr lang="en-US" dirty="0">
                <a:solidFill>
                  <a:schemeClr val="accent1">
                    <a:lumMod val="75000"/>
                  </a:schemeClr>
                </a:solidFill>
              </a:rPr>
              <a:t>If the loading range K</a:t>
            </a:r>
            <a:r>
              <a:rPr lang="en-US" sz="1000" dirty="0">
                <a:solidFill>
                  <a:schemeClr val="accent1">
                    <a:lumMod val="75000"/>
                  </a:schemeClr>
                </a:solidFill>
              </a:rPr>
              <a:t>I</a:t>
            </a:r>
            <a:r>
              <a:rPr lang="en-US" dirty="0">
                <a:solidFill>
                  <a:schemeClr val="accent1">
                    <a:lumMod val="75000"/>
                  </a:schemeClr>
                </a:solidFill>
              </a:rPr>
              <a:t>, K</a:t>
            </a:r>
            <a:r>
              <a:rPr lang="en-US" sz="1100" dirty="0">
                <a:solidFill>
                  <a:schemeClr val="accent1">
                    <a:lumMod val="75000"/>
                  </a:schemeClr>
                </a:solidFill>
              </a:rPr>
              <a:t>II</a:t>
            </a:r>
            <a:r>
              <a:rPr lang="en-US" dirty="0">
                <a:solidFill>
                  <a:schemeClr val="accent1">
                    <a:lumMod val="75000"/>
                  </a:schemeClr>
                </a:solidFill>
              </a:rPr>
              <a:t> and T are outside training range, the model fails to perform as expected.</a:t>
            </a:r>
          </a:p>
          <a:p>
            <a:pPr marL="285750" indent="-285750">
              <a:buFont typeface="Arial" panose="020B0604020202020204" pitchFamily="34" charset="0"/>
              <a:buChar char="•"/>
            </a:pPr>
            <a:r>
              <a:rPr lang="en-US" dirty="0">
                <a:solidFill>
                  <a:schemeClr val="accent1">
                    <a:lumMod val="75000"/>
                  </a:schemeClr>
                </a:solidFill>
              </a:rPr>
              <a:t>Supports the ideology of NN</a:t>
            </a:r>
          </a:p>
          <a:p>
            <a:r>
              <a:rPr lang="en-US" dirty="0">
                <a:solidFill>
                  <a:srgbClr val="333333"/>
                </a:solidFill>
              </a:rPr>
              <a:t>Testing data should lie within the training range</a:t>
            </a:r>
          </a:p>
        </p:txBody>
      </p:sp>
      <p:pic>
        <p:nvPicPr>
          <p:cNvPr id="4" name="Picture 3">
            <a:extLst>
              <a:ext uri="{FF2B5EF4-FFF2-40B4-BE49-F238E27FC236}">
                <a16:creationId xmlns:a16="http://schemas.microsoft.com/office/drawing/2014/main" id="{F555DB2E-7AE4-4CCB-BCB0-1ADBC9B3F07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61133" y="3181223"/>
            <a:ext cx="3399654" cy="754237"/>
          </a:xfrm>
          <a:prstGeom prst="rect">
            <a:avLst/>
          </a:prstGeom>
        </p:spPr>
      </p:pic>
      <p:pic>
        <p:nvPicPr>
          <p:cNvPr id="7" name="Picture 6">
            <a:extLst>
              <a:ext uri="{FF2B5EF4-FFF2-40B4-BE49-F238E27FC236}">
                <a16:creationId xmlns:a16="http://schemas.microsoft.com/office/drawing/2014/main" id="{2B35A344-FFBD-4C76-9DB3-AC7A6292DF6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61133" y="1234988"/>
            <a:ext cx="3405493" cy="1713474"/>
          </a:xfrm>
          <a:prstGeom prst="rect">
            <a:avLst/>
          </a:prstGeom>
        </p:spPr>
      </p:pic>
    </p:spTree>
    <p:extLst>
      <p:ext uri="{BB962C8B-B14F-4D97-AF65-F5344CB8AC3E}">
        <p14:creationId xmlns:p14="http://schemas.microsoft.com/office/powerpoint/2010/main" val="305350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33</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normAutofit fontScale="92500"/>
          </a:bodyPr>
          <a:lstStyle/>
          <a:p>
            <a:r>
              <a:rPr lang="en-US" dirty="0"/>
              <a:t>Experiment C (sin(β) and cos (β) as error indicator)</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a:xfrm>
            <a:off x="936000" y="4662157"/>
            <a:ext cx="7308000" cy="360000"/>
          </a:xfrm>
        </p:spPr>
        <p:txBody>
          <a:bodyPr/>
          <a:lstStyle/>
          <a:p>
            <a:r>
              <a:rPr lang="de-DE" dirty="0"/>
              <a:t>Padmanabha Pavan Chandra Vundurthy | IMFD | TU Bergakademie Freiberg | Master Thesis | July 2021</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BFC9164-2A74-4B34-A02A-8575F896CB14}"/>
                  </a:ext>
                </a:extLst>
              </p:cNvPr>
              <p:cNvSpPr txBox="1"/>
              <p:nvPr/>
            </p:nvSpPr>
            <p:spPr>
              <a:xfrm>
                <a:off x="4060787" y="684539"/>
                <a:ext cx="4912813"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If the error in prediction of sin(</a:t>
                </a:r>
                <a:r>
                  <a:rPr lang="el-GR" dirty="0">
                    <a:solidFill>
                      <a:schemeClr val="accent1">
                        <a:lumMod val="75000"/>
                      </a:schemeClr>
                    </a:solidFill>
                  </a:rPr>
                  <a:t>β</a:t>
                </a:r>
                <a:r>
                  <a:rPr lang="en-US" dirty="0">
                    <a:solidFill>
                      <a:schemeClr val="accent1">
                        <a:lumMod val="75000"/>
                      </a:schemeClr>
                    </a:solidFill>
                  </a:rPr>
                  <a:t>) and cos (</a:t>
                </a:r>
                <a:r>
                  <a:rPr lang="el-GR" dirty="0">
                    <a:solidFill>
                      <a:schemeClr val="accent1">
                        <a:lumMod val="75000"/>
                      </a:schemeClr>
                    </a:solidFill>
                  </a:rPr>
                  <a:t>β</a:t>
                </a:r>
                <a:r>
                  <a:rPr lang="en-US" dirty="0">
                    <a:solidFill>
                      <a:schemeClr val="accent1">
                        <a:lumMod val="75000"/>
                      </a:schemeClr>
                    </a:solidFill>
                  </a:rPr>
                  <a:t>) correlates with model loss </a:t>
                </a:r>
              </a:p>
              <a:p>
                <a:pPr marL="285750" indent="-285750">
                  <a:buFont typeface="Arial" panose="020B0604020202020204" pitchFamily="34" charset="0"/>
                  <a:buChar char="•"/>
                </a:pPr>
                <a:r>
                  <a:rPr lang="en-US" dirty="0">
                    <a:solidFill>
                      <a:schemeClr val="accent1">
                        <a:lumMod val="75000"/>
                      </a:schemeClr>
                    </a:solidFill>
                  </a:rPr>
                  <a:t>Using Pythagorean trigonometric: </a:t>
                </a:r>
                <a14:m>
                  <m:oMath xmlns:m="http://schemas.openxmlformats.org/officeDocument/2006/math">
                    <m:sSup>
                      <m:sSupPr>
                        <m:ctrlPr>
                          <a:rPr lang="en-US" i="1" smtClean="0">
                            <a:solidFill>
                              <a:schemeClr val="accent1">
                                <a:lumMod val="75000"/>
                              </a:schemeClr>
                            </a:solidFill>
                            <a:latin typeface="Cambria Math" panose="02040503050406030204" pitchFamily="18" charset="0"/>
                          </a:rPr>
                        </m:ctrlPr>
                      </m:sSupPr>
                      <m:e>
                        <m:r>
                          <a:rPr lang="en-US" b="0" i="1" smtClean="0">
                            <a:solidFill>
                              <a:schemeClr val="accent1">
                                <a:lumMod val="75000"/>
                              </a:schemeClr>
                            </a:solidFill>
                            <a:latin typeface="Cambria Math" panose="02040503050406030204" pitchFamily="18" charset="0"/>
                          </a:rPr>
                          <m:t>𝑠𝑖𝑛</m:t>
                        </m:r>
                      </m:e>
                      <m:sup>
                        <m:r>
                          <a:rPr lang="en-US" i="1" smtClean="0">
                            <a:solidFill>
                              <a:schemeClr val="accent1">
                                <a:lumMod val="75000"/>
                              </a:schemeClr>
                            </a:solidFill>
                            <a:latin typeface="Cambria Math" panose="02040503050406030204" pitchFamily="18" charset="0"/>
                          </a:rPr>
                          <m:t>2</m:t>
                        </m:r>
                      </m:sup>
                    </m:sSup>
                  </m:oMath>
                </a14:m>
                <a:r>
                  <a:rPr lang="el-GR" dirty="0">
                    <a:solidFill>
                      <a:schemeClr val="accent1">
                        <a:lumMod val="75000"/>
                      </a:schemeClr>
                    </a:solidFill>
                  </a:rPr>
                  <a:t>β</a:t>
                </a:r>
                <a:r>
                  <a:rPr lang="en-US" dirty="0">
                    <a:solidFill>
                      <a:schemeClr val="accent1">
                        <a:lumMod val="75000"/>
                      </a:schemeClr>
                    </a:solidFill>
                  </a:rPr>
                  <a:t> + </a:t>
                </a:r>
                <a14:m>
                  <m:oMath xmlns:m="http://schemas.openxmlformats.org/officeDocument/2006/math">
                    <m:sSup>
                      <m:sSupPr>
                        <m:ctrlPr>
                          <a:rPr lang="en-US" i="1">
                            <a:solidFill>
                              <a:schemeClr val="accent1">
                                <a:lumMod val="75000"/>
                              </a:schemeClr>
                            </a:solidFill>
                            <a:latin typeface="Cambria Math" panose="02040503050406030204" pitchFamily="18" charset="0"/>
                          </a:rPr>
                        </m:ctrlPr>
                      </m:sSupPr>
                      <m:e>
                        <m:r>
                          <a:rPr lang="en-US" b="0" i="1" smtClean="0">
                            <a:solidFill>
                              <a:schemeClr val="accent1">
                                <a:lumMod val="75000"/>
                              </a:schemeClr>
                            </a:solidFill>
                            <a:latin typeface="Cambria Math" panose="02040503050406030204" pitchFamily="18" charset="0"/>
                          </a:rPr>
                          <m:t>𝑐𝑜𝑠</m:t>
                        </m:r>
                      </m:e>
                      <m:sup>
                        <m:r>
                          <a:rPr lang="en-US" i="1">
                            <a:solidFill>
                              <a:schemeClr val="accent1">
                                <a:lumMod val="75000"/>
                              </a:schemeClr>
                            </a:solidFill>
                            <a:latin typeface="Cambria Math" panose="02040503050406030204" pitchFamily="18" charset="0"/>
                          </a:rPr>
                          <m:t>2</m:t>
                        </m:r>
                      </m:sup>
                    </m:sSup>
                  </m:oMath>
                </a14:m>
                <a:r>
                  <a:rPr lang="el-GR" dirty="0">
                    <a:solidFill>
                      <a:schemeClr val="accent1">
                        <a:lumMod val="75000"/>
                      </a:schemeClr>
                    </a:solidFill>
                  </a:rPr>
                  <a:t>β</a:t>
                </a:r>
                <a:r>
                  <a:rPr lang="en-US" dirty="0">
                    <a:solidFill>
                      <a:schemeClr val="accent1">
                        <a:lumMod val="75000"/>
                      </a:schemeClr>
                    </a:solidFill>
                  </a:rPr>
                  <a:t> = 1</a:t>
                </a:r>
              </a:p>
              <a:p>
                <a:pPr marL="285750" indent="-285750">
                  <a:buFont typeface="Arial" panose="020B0604020202020204" pitchFamily="34" charset="0"/>
                  <a:buChar char="•"/>
                </a:pPr>
                <a:r>
                  <a:rPr lang="en-US" dirty="0" err="1">
                    <a:solidFill>
                      <a:schemeClr val="accent1">
                        <a:lumMod val="75000"/>
                      </a:schemeClr>
                    </a:solidFill>
                  </a:rPr>
                  <a:t>err_sincos</a:t>
                </a:r>
                <a:r>
                  <a:rPr lang="en-US" dirty="0">
                    <a:solidFill>
                      <a:schemeClr val="accent1">
                        <a:lumMod val="75000"/>
                      </a:schemeClr>
                    </a:solidFill>
                  </a:rPr>
                  <a:t> = </a:t>
                </a:r>
                <a14:m>
                  <m:oMath xmlns:m="http://schemas.openxmlformats.org/officeDocument/2006/math">
                    <m:sSup>
                      <m:sSupPr>
                        <m:ctrlPr>
                          <a:rPr lang="en-US" i="1" smtClean="0">
                            <a:solidFill>
                              <a:schemeClr val="accent1">
                                <a:lumMod val="75000"/>
                              </a:schemeClr>
                            </a:solidFill>
                            <a:latin typeface="Cambria Math" panose="02040503050406030204" pitchFamily="18" charset="0"/>
                          </a:rPr>
                        </m:ctrlPr>
                      </m:sSupPr>
                      <m:e>
                        <m:r>
                          <a:rPr lang="en-US" b="0" i="1" smtClean="0">
                            <a:solidFill>
                              <a:schemeClr val="accent1">
                                <a:lumMod val="75000"/>
                              </a:schemeClr>
                            </a:solidFill>
                            <a:latin typeface="Cambria Math" panose="02040503050406030204" pitchFamily="18" charset="0"/>
                          </a:rPr>
                          <m:t>(</m:t>
                        </m:r>
                        <m:r>
                          <a:rPr lang="en-US" b="0" i="1" smtClean="0">
                            <a:solidFill>
                              <a:schemeClr val="accent1">
                                <a:lumMod val="75000"/>
                              </a:schemeClr>
                            </a:solidFill>
                            <a:latin typeface="Cambria Math" panose="02040503050406030204" pitchFamily="18" charset="0"/>
                          </a:rPr>
                          <m:t>𝑠𝑖𝑛</m:t>
                        </m:r>
                      </m:e>
                      <m:sup>
                        <m:r>
                          <a:rPr lang="en-US" i="1" smtClean="0">
                            <a:solidFill>
                              <a:schemeClr val="accent1">
                                <a:lumMod val="75000"/>
                              </a:schemeClr>
                            </a:solidFill>
                            <a:latin typeface="Cambria Math" panose="02040503050406030204" pitchFamily="18" charset="0"/>
                          </a:rPr>
                          <m:t>2</m:t>
                        </m:r>
                      </m:sup>
                    </m:sSup>
                  </m:oMath>
                </a14:m>
                <a:r>
                  <a:rPr lang="el-GR" dirty="0">
                    <a:solidFill>
                      <a:schemeClr val="accent1">
                        <a:lumMod val="75000"/>
                      </a:schemeClr>
                    </a:solidFill>
                  </a:rPr>
                  <a:t>β</a:t>
                </a:r>
                <a:r>
                  <a:rPr lang="en-US" dirty="0">
                    <a:solidFill>
                      <a:schemeClr val="accent1">
                        <a:lumMod val="75000"/>
                      </a:schemeClr>
                    </a:solidFill>
                  </a:rPr>
                  <a:t> + </a:t>
                </a:r>
                <a14:m>
                  <m:oMath xmlns:m="http://schemas.openxmlformats.org/officeDocument/2006/math">
                    <m:sSup>
                      <m:sSupPr>
                        <m:ctrlPr>
                          <a:rPr lang="en-US" i="1">
                            <a:solidFill>
                              <a:schemeClr val="accent1">
                                <a:lumMod val="75000"/>
                              </a:schemeClr>
                            </a:solidFill>
                            <a:latin typeface="Cambria Math" panose="02040503050406030204" pitchFamily="18" charset="0"/>
                          </a:rPr>
                        </m:ctrlPr>
                      </m:sSupPr>
                      <m:e>
                        <m:r>
                          <a:rPr lang="en-US" b="0" i="1" smtClean="0">
                            <a:solidFill>
                              <a:schemeClr val="accent1">
                                <a:lumMod val="75000"/>
                              </a:schemeClr>
                            </a:solidFill>
                            <a:latin typeface="Cambria Math" panose="02040503050406030204" pitchFamily="18" charset="0"/>
                          </a:rPr>
                          <m:t>𝑐𝑜𝑠</m:t>
                        </m:r>
                      </m:e>
                      <m:sup>
                        <m:r>
                          <a:rPr lang="en-US" i="1">
                            <a:solidFill>
                              <a:schemeClr val="accent1">
                                <a:lumMod val="75000"/>
                              </a:schemeClr>
                            </a:solidFill>
                            <a:latin typeface="Cambria Math" panose="02040503050406030204" pitchFamily="18" charset="0"/>
                          </a:rPr>
                          <m:t>2</m:t>
                        </m:r>
                      </m:sup>
                    </m:sSup>
                  </m:oMath>
                </a14:m>
                <a:r>
                  <a:rPr lang="el-GR" dirty="0">
                    <a:solidFill>
                      <a:schemeClr val="accent1">
                        <a:lumMod val="75000"/>
                      </a:schemeClr>
                    </a:solidFill>
                  </a:rPr>
                  <a:t>β</a:t>
                </a:r>
                <a:r>
                  <a:rPr lang="en-US" dirty="0">
                    <a:solidFill>
                      <a:schemeClr val="accent1">
                        <a:lumMod val="75000"/>
                      </a:schemeClr>
                    </a:solidFill>
                  </a:rPr>
                  <a:t>) – 1</a:t>
                </a:r>
              </a:p>
              <a:p>
                <a:pPr marL="285750" indent="-285750">
                  <a:buFont typeface="Arial" panose="020B0604020202020204" pitchFamily="34" charset="0"/>
                  <a:buChar char="•"/>
                </a:pPr>
                <a:r>
                  <a:rPr lang="en-US" dirty="0" err="1">
                    <a:solidFill>
                      <a:schemeClr val="accent1">
                        <a:lumMod val="75000"/>
                      </a:schemeClr>
                    </a:solidFill>
                  </a:rPr>
                  <a:t>Err_sincos_mean</a:t>
                </a:r>
                <a:r>
                  <a:rPr lang="en-US" dirty="0">
                    <a:solidFill>
                      <a:schemeClr val="accent1">
                        <a:lumMod val="75000"/>
                      </a:schemeClr>
                    </a:solidFill>
                  </a:rPr>
                  <a:t> = mean of predicted sin(</a:t>
                </a:r>
                <a:r>
                  <a:rPr lang="el-GR" dirty="0">
                    <a:solidFill>
                      <a:schemeClr val="accent1">
                        <a:lumMod val="75000"/>
                      </a:schemeClr>
                    </a:solidFill>
                  </a:rPr>
                  <a:t>β</a:t>
                </a:r>
                <a:r>
                  <a:rPr lang="en-US" dirty="0">
                    <a:solidFill>
                      <a:schemeClr val="accent1">
                        <a:lumMod val="75000"/>
                      </a:schemeClr>
                    </a:solidFill>
                  </a:rPr>
                  <a:t>) and cos (</a:t>
                </a:r>
                <a:r>
                  <a:rPr lang="el-GR" dirty="0">
                    <a:solidFill>
                      <a:schemeClr val="accent1">
                        <a:lumMod val="75000"/>
                      </a:schemeClr>
                    </a:solidFill>
                  </a:rPr>
                  <a:t>β</a:t>
                </a:r>
                <a:r>
                  <a:rPr lang="en-US" dirty="0">
                    <a:solidFill>
                      <a:schemeClr val="accent1">
                        <a:lumMod val="75000"/>
                      </a:schemeClr>
                    </a:solidFill>
                  </a:rPr>
                  <a:t>) for each epoch</a:t>
                </a:r>
              </a:p>
              <a:p>
                <a:r>
                  <a:rPr lang="en-US" dirty="0">
                    <a:solidFill>
                      <a:schemeClr val="accent1">
                        <a:lumMod val="75000"/>
                      </a:schemeClr>
                    </a:solidFill>
                  </a:rPr>
                  <a:t>Inference:</a:t>
                </a:r>
              </a:p>
              <a:p>
                <a:pPr marL="285750" indent="-285750">
                  <a:buFont typeface="Arial" panose="020B0604020202020204" pitchFamily="34" charset="0"/>
                  <a:buChar char="•"/>
                </a:pPr>
                <a:r>
                  <a:rPr lang="en-US" dirty="0">
                    <a:solidFill>
                      <a:schemeClr val="accent1">
                        <a:lumMod val="75000"/>
                      </a:schemeClr>
                    </a:solidFill>
                  </a:rPr>
                  <a:t>Validation loss of the model = C</a:t>
                </a:r>
                <a:r>
                  <a:rPr lang="el-GR" sz="1000" dirty="0">
                    <a:solidFill>
                      <a:schemeClr val="accent1">
                        <a:lumMod val="75000"/>
                      </a:schemeClr>
                    </a:solidFill>
                  </a:rPr>
                  <a:t>β</a:t>
                </a:r>
                <a:r>
                  <a:rPr lang="en-US" sz="1000" dirty="0">
                    <a:solidFill>
                      <a:schemeClr val="accent1">
                        <a:lumMod val="75000"/>
                      </a:schemeClr>
                    </a:solidFill>
                  </a:rPr>
                  <a:t> </a:t>
                </a:r>
                <a:r>
                  <a:rPr lang="en-US" dirty="0">
                    <a:solidFill>
                      <a:schemeClr val="accent1">
                        <a:lumMod val="75000"/>
                      </a:schemeClr>
                    </a:solidFill>
                  </a:rPr>
                  <a:t>* </a:t>
                </a:r>
                <a:r>
                  <a:rPr lang="en-US" dirty="0" err="1">
                    <a:solidFill>
                      <a:schemeClr val="accent1">
                        <a:lumMod val="75000"/>
                      </a:schemeClr>
                    </a:solidFill>
                  </a:rPr>
                  <a:t>err_sincos_mean</a:t>
                </a:r>
                <a:endParaRPr lang="en-US" dirty="0">
                  <a:solidFill>
                    <a:schemeClr val="accent1">
                      <a:lumMod val="75000"/>
                    </a:schemeClr>
                  </a:solidFill>
                </a:endParaRPr>
              </a:p>
              <a:p>
                <a:pPr marL="285750" indent="-285750">
                  <a:buFont typeface="Arial" panose="020B0604020202020204" pitchFamily="34" charset="0"/>
                  <a:buChar char="•"/>
                </a:pPr>
                <a:r>
                  <a:rPr lang="en-US" dirty="0">
                    <a:solidFill>
                      <a:schemeClr val="accent1">
                        <a:lumMod val="75000"/>
                      </a:schemeClr>
                    </a:solidFill>
                  </a:rPr>
                  <a:t>C</a:t>
                </a:r>
                <a:r>
                  <a:rPr lang="el-GR" sz="1000" dirty="0">
                    <a:solidFill>
                      <a:schemeClr val="accent1">
                        <a:lumMod val="75000"/>
                      </a:schemeClr>
                    </a:solidFill>
                  </a:rPr>
                  <a:t>β</a:t>
                </a:r>
                <a:r>
                  <a:rPr lang="en-US" sz="1000" dirty="0">
                    <a:solidFill>
                      <a:schemeClr val="accent1">
                        <a:lumMod val="75000"/>
                      </a:schemeClr>
                    </a:solidFill>
                  </a:rPr>
                  <a:t> </a:t>
                </a:r>
                <a:r>
                  <a:rPr lang="en-US" dirty="0">
                    <a:solidFill>
                      <a:schemeClr val="accent1">
                        <a:lumMod val="75000"/>
                      </a:schemeClr>
                    </a:solidFill>
                  </a:rPr>
                  <a:t>is constant = -0.187924</a:t>
                </a:r>
              </a:p>
              <a:p>
                <a:pPr marL="285750" indent="-285750">
                  <a:buFont typeface="Arial" panose="020B0604020202020204" pitchFamily="34" charset="0"/>
                  <a:buChar char="•"/>
                </a:pPr>
                <a:r>
                  <a:rPr lang="en-US" dirty="0">
                    <a:solidFill>
                      <a:schemeClr val="accent1">
                        <a:lumMod val="75000"/>
                      </a:schemeClr>
                    </a:solidFill>
                  </a:rPr>
                  <a:t>Helps the user while evaluating the experimental value of strains from nano sensor</a:t>
                </a:r>
              </a:p>
              <a:p>
                <a:r>
                  <a:rPr lang="en-US" dirty="0">
                    <a:solidFill>
                      <a:srgbClr val="333333"/>
                    </a:solidFill>
                  </a:rPr>
                  <a:t>   sin(</a:t>
                </a:r>
                <a:r>
                  <a:rPr lang="el-GR" dirty="0">
                    <a:solidFill>
                      <a:srgbClr val="333333"/>
                    </a:solidFill>
                  </a:rPr>
                  <a:t>β) </a:t>
                </a:r>
                <a:r>
                  <a:rPr lang="en-US" dirty="0">
                    <a:solidFill>
                      <a:srgbClr val="333333"/>
                    </a:solidFill>
                  </a:rPr>
                  <a:t>and cos (</a:t>
                </a:r>
                <a:r>
                  <a:rPr lang="el-GR" dirty="0">
                    <a:solidFill>
                      <a:srgbClr val="333333"/>
                    </a:solidFill>
                  </a:rPr>
                  <a:t>β) </a:t>
                </a:r>
                <a:r>
                  <a:rPr lang="en-US" dirty="0">
                    <a:solidFill>
                      <a:srgbClr val="333333"/>
                    </a:solidFill>
                  </a:rPr>
                  <a:t>can be used as error indicator</a:t>
                </a:r>
              </a:p>
            </p:txBody>
          </p:sp>
        </mc:Choice>
        <mc:Fallback xmlns="">
          <p:sp>
            <p:nvSpPr>
              <p:cNvPr id="16" name="TextBox 15">
                <a:extLst>
                  <a:ext uri="{FF2B5EF4-FFF2-40B4-BE49-F238E27FC236}">
                    <a16:creationId xmlns:a16="http://schemas.microsoft.com/office/drawing/2014/main" id="{2BFC9164-2A74-4B34-A02A-8575F896CB14}"/>
                  </a:ext>
                </a:extLst>
              </p:cNvPr>
              <p:cNvSpPr txBox="1">
                <a:spLocks noRot="1" noChangeAspect="1" noMove="1" noResize="1" noEditPoints="1" noAdjustHandles="1" noChangeArrowheads="1" noChangeShapeType="1" noTextEdit="1"/>
              </p:cNvSpPr>
              <p:nvPr/>
            </p:nvSpPr>
            <p:spPr>
              <a:xfrm>
                <a:off x="4060787" y="684539"/>
                <a:ext cx="4912813" cy="3970318"/>
              </a:xfrm>
              <a:prstGeom prst="rect">
                <a:avLst/>
              </a:prstGeom>
              <a:blipFill>
                <a:blip r:embed="rId2"/>
                <a:stretch>
                  <a:fillRect l="-993" t="-767" b="-138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555DB2E-7AE4-4CCB-BCB0-1ADBC9B3F0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61133" y="3181223"/>
            <a:ext cx="3399654" cy="754237"/>
          </a:xfrm>
          <a:prstGeom prst="rect">
            <a:avLst/>
          </a:prstGeom>
        </p:spPr>
      </p:pic>
      <p:pic>
        <p:nvPicPr>
          <p:cNvPr id="7" name="Picture 6">
            <a:extLst>
              <a:ext uri="{FF2B5EF4-FFF2-40B4-BE49-F238E27FC236}">
                <a16:creationId xmlns:a16="http://schemas.microsoft.com/office/drawing/2014/main" id="{2B35A344-FFBD-4C76-9DB3-AC7A6292DF6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61133" y="1234988"/>
            <a:ext cx="3405493" cy="1713474"/>
          </a:xfrm>
          <a:prstGeom prst="rect">
            <a:avLst/>
          </a:prstGeom>
        </p:spPr>
      </p:pic>
    </p:spTree>
    <p:extLst>
      <p:ext uri="{BB962C8B-B14F-4D97-AF65-F5344CB8AC3E}">
        <p14:creationId xmlns:p14="http://schemas.microsoft.com/office/powerpoint/2010/main" val="1093340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34</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Comparison of different sensor layouts</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01928" y="843558"/>
            <a:ext cx="7342071" cy="3693319"/>
          </a:xfrm>
          <a:prstGeom prst="rect">
            <a:avLst/>
          </a:prstGeom>
          <a:noFill/>
        </p:spPr>
        <p:txBody>
          <a:bodyPr wrap="square" rtlCol="0">
            <a:spAutoFit/>
          </a:bodyPr>
          <a:lstStyle/>
          <a:p>
            <a:r>
              <a:rPr lang="en-US" dirty="0">
                <a:solidFill>
                  <a:schemeClr val="accent1">
                    <a:lumMod val="75000"/>
                  </a:schemeClr>
                </a:solidFill>
              </a:rPr>
              <a:t>Different layouts are:</a:t>
            </a:r>
          </a:p>
          <a:p>
            <a:pPr marL="800100" lvl="1" indent="-342900">
              <a:buFont typeface="+mj-lt"/>
              <a:buAutoNum type="arabicPeriod"/>
            </a:pPr>
            <a:r>
              <a:rPr lang="en-US" dirty="0">
                <a:solidFill>
                  <a:schemeClr val="accent1">
                    <a:lumMod val="75000"/>
                  </a:schemeClr>
                </a:solidFill>
              </a:rPr>
              <a:t>Rectangular (4x4) layout</a:t>
            </a:r>
          </a:p>
          <a:p>
            <a:pPr marL="800100" lvl="1" indent="-342900">
              <a:buFont typeface="+mj-lt"/>
              <a:buAutoNum type="arabicPeriod"/>
            </a:pPr>
            <a:r>
              <a:rPr lang="en-US" dirty="0">
                <a:solidFill>
                  <a:schemeClr val="accent1">
                    <a:lumMod val="75000"/>
                  </a:schemeClr>
                </a:solidFill>
              </a:rPr>
              <a:t>Rectangular (8x4) layout</a:t>
            </a:r>
          </a:p>
          <a:p>
            <a:pPr marL="800100" lvl="1" indent="-342900">
              <a:buFont typeface="+mj-lt"/>
              <a:buAutoNum type="arabicPeriod"/>
            </a:pPr>
            <a:r>
              <a:rPr lang="en-US" dirty="0">
                <a:solidFill>
                  <a:schemeClr val="accent1">
                    <a:lumMod val="75000"/>
                  </a:schemeClr>
                </a:solidFill>
              </a:rPr>
              <a:t>Hexagonal layout</a:t>
            </a:r>
          </a:p>
          <a:p>
            <a:r>
              <a:rPr lang="en-US" dirty="0">
                <a:solidFill>
                  <a:schemeClr val="accent1">
                    <a:lumMod val="75000"/>
                  </a:schemeClr>
                </a:solidFill>
              </a:rPr>
              <a:t>The comparison plots are plotted for parameters in the below sequence for each layout:</a:t>
            </a:r>
          </a:p>
          <a:p>
            <a:pPr marL="742950" lvl="1" indent="-285750">
              <a:buFont typeface="Arial" panose="020B0604020202020204" pitchFamily="34" charset="0"/>
              <a:buChar char="•"/>
            </a:pPr>
            <a:r>
              <a:rPr lang="en-US" dirty="0">
                <a:solidFill>
                  <a:schemeClr val="accent1">
                    <a:lumMod val="75000"/>
                  </a:schemeClr>
                </a:solidFill>
              </a:rPr>
              <a:t>Training size (4p, 5p, 6p, 7p, 8p, 9p)</a:t>
            </a:r>
          </a:p>
          <a:p>
            <a:pPr marL="742950" lvl="1" indent="-285750">
              <a:buFont typeface="Arial" panose="020B0604020202020204" pitchFamily="34" charset="0"/>
              <a:buChar char="•"/>
            </a:pPr>
            <a:r>
              <a:rPr lang="en-US" dirty="0">
                <a:solidFill>
                  <a:schemeClr val="accent1">
                    <a:lumMod val="75000"/>
                  </a:schemeClr>
                </a:solidFill>
              </a:rPr>
              <a:t>Learning rate (0.01, 0.001…, </a:t>
            </a:r>
            <a:r>
              <a:rPr lang="en-US" dirty="0" err="1">
                <a:solidFill>
                  <a:schemeClr val="accent1">
                    <a:lumMod val="75000"/>
                  </a:schemeClr>
                </a:solidFill>
              </a:rPr>
              <a:t>lr</a:t>
            </a:r>
            <a:r>
              <a:rPr lang="en-US" dirty="0">
                <a:solidFill>
                  <a:schemeClr val="accent1">
                    <a:lumMod val="75000"/>
                  </a:schemeClr>
                </a:solidFill>
              </a:rPr>
              <a:t> scheduler_20)</a:t>
            </a:r>
          </a:p>
          <a:p>
            <a:pPr marL="742950" lvl="1" indent="-285750">
              <a:buFont typeface="Arial" panose="020B0604020202020204" pitchFamily="34" charset="0"/>
              <a:buChar char="•"/>
            </a:pPr>
            <a:r>
              <a:rPr lang="en-US" dirty="0">
                <a:solidFill>
                  <a:schemeClr val="accent1">
                    <a:lumMod val="75000"/>
                  </a:schemeClr>
                </a:solidFill>
              </a:rPr>
              <a:t>Epochs (10, 20, 30, 40, 50)</a:t>
            </a:r>
          </a:p>
          <a:p>
            <a:pPr marL="742950" lvl="1" indent="-285750">
              <a:buFont typeface="Arial" panose="020B0604020202020204" pitchFamily="34" charset="0"/>
              <a:buChar char="•"/>
            </a:pPr>
            <a:r>
              <a:rPr lang="en-US" dirty="0">
                <a:solidFill>
                  <a:schemeClr val="accent1">
                    <a:lumMod val="75000"/>
                  </a:schemeClr>
                </a:solidFill>
              </a:rPr>
              <a:t>Batch size (32, 64, 128, 256, 512)</a:t>
            </a:r>
          </a:p>
          <a:p>
            <a:r>
              <a:rPr lang="en-US" dirty="0">
                <a:solidFill>
                  <a:schemeClr val="accent1">
                    <a:lumMod val="75000"/>
                  </a:schemeClr>
                </a:solidFill>
              </a:rPr>
              <a:t>This comparison over different hyperparameters is to produce an optimized model for each layout.</a:t>
            </a:r>
          </a:p>
          <a:p>
            <a:r>
              <a:rPr lang="en-US" dirty="0">
                <a:solidFill>
                  <a:schemeClr val="accent1">
                    <a:lumMod val="75000"/>
                  </a:schemeClr>
                </a:solidFill>
              </a:rPr>
              <a:t>Finally, the model performance of each layout is compared. </a:t>
            </a:r>
          </a:p>
        </p:txBody>
      </p:sp>
    </p:spTree>
    <p:extLst>
      <p:ext uri="{BB962C8B-B14F-4D97-AF65-F5344CB8AC3E}">
        <p14:creationId xmlns:p14="http://schemas.microsoft.com/office/powerpoint/2010/main" val="161889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35</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Optimized parameters for different layouts</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4" name="Picture 3">
            <a:extLst>
              <a:ext uri="{FF2B5EF4-FFF2-40B4-BE49-F238E27FC236}">
                <a16:creationId xmlns:a16="http://schemas.microsoft.com/office/drawing/2014/main" id="{64177D4A-755F-4FB4-977D-58EC25222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229" y="1264285"/>
            <a:ext cx="7789542" cy="2614929"/>
          </a:xfrm>
          <a:prstGeom prst="rect">
            <a:avLst/>
          </a:prstGeom>
        </p:spPr>
      </p:pic>
    </p:spTree>
    <p:extLst>
      <p:ext uri="{BB962C8B-B14F-4D97-AF65-F5344CB8AC3E}">
        <p14:creationId xmlns:p14="http://schemas.microsoft.com/office/powerpoint/2010/main" val="249639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36</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Performance Comparison for all layouts</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4283968" y="684539"/>
            <a:ext cx="4289468"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Aim is to identify which layout performs better.</a:t>
            </a:r>
          </a:p>
          <a:p>
            <a:pPr marL="285750" indent="-285750">
              <a:buFont typeface="Arial" panose="020B0604020202020204" pitchFamily="34" charset="0"/>
              <a:buChar char="•"/>
            </a:pPr>
            <a:r>
              <a:rPr lang="en-US" dirty="0">
                <a:solidFill>
                  <a:schemeClr val="accent1">
                    <a:lumMod val="75000"/>
                  </a:schemeClr>
                </a:solidFill>
              </a:rPr>
              <a:t>Additionally, two other regular rectangular layouts  3x3 and 5x5 are also implemented and compared.</a:t>
            </a:r>
          </a:p>
          <a:p>
            <a:pPr marL="285750" indent="-285750">
              <a:buFont typeface="Arial" panose="020B0604020202020204" pitchFamily="34" charset="0"/>
              <a:buChar char="•"/>
            </a:pPr>
            <a:r>
              <a:rPr lang="en-US" dirty="0">
                <a:solidFill>
                  <a:schemeClr val="accent1">
                    <a:lumMod val="75000"/>
                  </a:schemeClr>
                </a:solidFill>
              </a:rPr>
              <a:t>(4x4) layout has lowest cross validation loss</a:t>
            </a:r>
          </a:p>
          <a:p>
            <a:pPr marL="285750" indent="-285750">
              <a:buFont typeface="Arial" panose="020B0604020202020204" pitchFamily="34" charset="0"/>
              <a:buChar char="•"/>
            </a:pPr>
            <a:r>
              <a:rPr lang="en-US" dirty="0">
                <a:solidFill>
                  <a:schemeClr val="accent1">
                    <a:lumMod val="75000"/>
                  </a:schemeClr>
                </a:solidFill>
              </a:rPr>
              <a:t>(8x4) layout performs slightly better than (3x3) and (5x5) layouts keeping validation loss close to training loss</a:t>
            </a:r>
          </a:p>
          <a:p>
            <a:pPr marL="285750" indent="-285750">
              <a:buFont typeface="Arial" panose="020B0604020202020204" pitchFamily="34" charset="0"/>
              <a:buChar char="•"/>
            </a:pPr>
            <a:r>
              <a:rPr lang="en-US" dirty="0">
                <a:solidFill>
                  <a:schemeClr val="accent1">
                    <a:lumMod val="75000"/>
                  </a:schemeClr>
                </a:solidFill>
              </a:rPr>
              <a:t>Hexagonal layout, even with less number of sensors, performs exceptionally, competing with (4x4) layout.</a:t>
            </a:r>
          </a:p>
          <a:p>
            <a:pPr marL="285750" indent="-285750">
              <a:buFont typeface="Arial" panose="020B0604020202020204" pitchFamily="34" charset="0"/>
              <a:buChar char="•"/>
            </a:pPr>
            <a:endParaRPr lang="en-US"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68A88FDF-101A-4E78-8FE8-1032D7336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668" y="813745"/>
            <a:ext cx="2743200" cy="1828800"/>
          </a:xfrm>
          <a:prstGeom prst="rect">
            <a:avLst/>
          </a:prstGeom>
        </p:spPr>
      </p:pic>
      <p:pic>
        <p:nvPicPr>
          <p:cNvPr id="7" name="Picture 6">
            <a:extLst>
              <a:ext uri="{FF2B5EF4-FFF2-40B4-BE49-F238E27FC236}">
                <a16:creationId xmlns:a16="http://schemas.microsoft.com/office/drawing/2014/main" id="{FB8CEE5D-9B58-4BEC-A803-3499BA1F81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668" y="2642545"/>
            <a:ext cx="2743200" cy="1828800"/>
          </a:xfrm>
          <a:prstGeom prst="rect">
            <a:avLst/>
          </a:prstGeom>
        </p:spPr>
      </p:pic>
    </p:spTree>
    <p:extLst>
      <p:ext uri="{BB962C8B-B14F-4D97-AF65-F5344CB8AC3E}">
        <p14:creationId xmlns:p14="http://schemas.microsoft.com/office/powerpoint/2010/main" val="4110663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37</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Inference from comparison plots </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04743" y="975280"/>
            <a:ext cx="7668448" cy="3693319"/>
          </a:xfrm>
          <a:prstGeom prst="rect">
            <a:avLst/>
          </a:prstGeom>
          <a:noFill/>
        </p:spPr>
        <p:txBody>
          <a:bodyPr wrap="square" rtlCol="0">
            <a:spAutoFit/>
          </a:bodyPr>
          <a:lstStyle/>
          <a:p>
            <a:r>
              <a:rPr lang="en-US" dirty="0">
                <a:solidFill>
                  <a:srgbClr val="333333"/>
                </a:solidFill>
              </a:rPr>
              <a:t>Hexagonal layout ≥ (4x4) layout &gt; (8x4) layout &gt; (3x3) layout &gt; (5x5) layout</a:t>
            </a:r>
          </a:p>
          <a:p>
            <a:pPr marL="285750" indent="-285750">
              <a:buFont typeface="Arial" panose="020B0604020202020204" pitchFamily="34" charset="0"/>
              <a:buChar char="•"/>
            </a:pPr>
            <a:endParaRPr lang="en-US" dirty="0">
              <a:solidFill>
                <a:schemeClr val="accent1">
                  <a:lumMod val="75000"/>
                </a:schemeClr>
              </a:solidFill>
            </a:endParaRPr>
          </a:p>
          <a:p>
            <a:pPr marL="285750" indent="-285750">
              <a:lnSpc>
                <a:spcPct val="150000"/>
              </a:lnSpc>
              <a:buFont typeface="Arial" panose="020B0604020202020204" pitchFamily="34" charset="0"/>
              <a:buChar char="•"/>
            </a:pPr>
            <a:r>
              <a:rPr lang="en-US" dirty="0">
                <a:solidFill>
                  <a:schemeClr val="accent1">
                    <a:lumMod val="75000"/>
                  </a:schemeClr>
                </a:solidFill>
              </a:rPr>
              <a:t>Placement of sensors in close quarters to each other is an advantage for hexagonal layout.</a:t>
            </a:r>
          </a:p>
          <a:p>
            <a:pPr marL="285750" indent="-285750">
              <a:lnSpc>
                <a:spcPct val="150000"/>
              </a:lnSpc>
              <a:buFont typeface="Arial" panose="020B0604020202020204" pitchFamily="34" charset="0"/>
              <a:buChar char="•"/>
            </a:pPr>
            <a:r>
              <a:rPr lang="en-US" dirty="0">
                <a:solidFill>
                  <a:schemeClr val="accent1">
                    <a:lumMod val="75000"/>
                  </a:schemeClr>
                </a:solidFill>
              </a:rPr>
              <a:t>This keeps the readings in close range and better predictions even with realistic data where noise is inevitable.</a:t>
            </a:r>
          </a:p>
          <a:p>
            <a:pPr marL="285750" indent="-285750">
              <a:lnSpc>
                <a:spcPct val="150000"/>
              </a:lnSpc>
              <a:buFont typeface="Arial" panose="020B0604020202020204" pitchFamily="34" charset="0"/>
              <a:buChar char="•"/>
            </a:pPr>
            <a:r>
              <a:rPr lang="en-US" dirty="0">
                <a:solidFill>
                  <a:schemeClr val="accent1">
                    <a:lumMod val="75000"/>
                  </a:schemeClr>
                </a:solidFill>
              </a:rPr>
              <a:t>However, (4x4) has a simple arrangement of sensors compared to complex distribution in Hexagonal layout.</a:t>
            </a:r>
          </a:p>
          <a:p>
            <a:pPr marL="285750" indent="-285750">
              <a:buFont typeface="Arial" panose="020B0604020202020204" pitchFamily="34" charset="0"/>
              <a:buChar char="•"/>
            </a:pPr>
            <a:endParaRPr lang="en-US"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2297347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38</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Conclusion </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23550" y="979326"/>
            <a:ext cx="7332899" cy="3693319"/>
          </a:xfrm>
          <a:prstGeom prst="rect">
            <a:avLst/>
          </a:prstGeom>
          <a:noFill/>
        </p:spPr>
        <p:txBody>
          <a:bodyPr wrap="square" rtlCol="0">
            <a:spAutoFit/>
          </a:bodyPr>
          <a:lstStyle/>
          <a:p>
            <a:r>
              <a:rPr lang="en-US" dirty="0">
                <a:solidFill>
                  <a:schemeClr val="accent1">
                    <a:lumMod val="75000"/>
                  </a:schemeClr>
                </a:solidFill>
              </a:rPr>
              <a:t>Neural Networks is implemented to solve the inverse problem from the sensor concept applied at the crack tip on specimen surface.</a:t>
            </a:r>
          </a:p>
          <a:p>
            <a:pPr marL="285750" indent="-285750">
              <a:buFont typeface="Arial" panose="020B0604020202020204" pitchFamily="34" charset="0"/>
              <a:buChar char="•"/>
            </a:pPr>
            <a:r>
              <a:rPr lang="en-US" dirty="0">
                <a:solidFill>
                  <a:schemeClr val="accent1">
                    <a:lumMod val="75000"/>
                  </a:schemeClr>
                </a:solidFill>
              </a:rPr>
              <a:t>Neural Networks are applied to generate a model that predicts K</a:t>
            </a:r>
            <a:r>
              <a:rPr lang="en-US" sz="1100" dirty="0">
                <a:solidFill>
                  <a:schemeClr val="accent1">
                    <a:lumMod val="75000"/>
                  </a:schemeClr>
                </a:solidFill>
              </a:rPr>
              <a:t>I</a:t>
            </a:r>
            <a:r>
              <a:rPr lang="en-US" dirty="0">
                <a:solidFill>
                  <a:schemeClr val="accent1">
                    <a:lumMod val="75000"/>
                  </a:schemeClr>
                </a:solidFill>
              </a:rPr>
              <a:t> , K</a:t>
            </a:r>
            <a:r>
              <a:rPr lang="en-US" sz="1100" dirty="0">
                <a:solidFill>
                  <a:schemeClr val="accent1">
                    <a:lumMod val="75000"/>
                  </a:schemeClr>
                </a:solidFill>
              </a:rPr>
              <a:t>II</a:t>
            </a:r>
            <a:r>
              <a:rPr lang="en-US" dirty="0">
                <a:solidFill>
                  <a:schemeClr val="accent1">
                    <a:lumMod val="75000"/>
                  </a:schemeClr>
                </a:solidFill>
              </a:rPr>
              <a:t> , T − stress, cos β,sin β, Y</a:t>
            </a:r>
            <a:r>
              <a:rPr lang="en-US" sz="1100" dirty="0">
                <a:solidFill>
                  <a:schemeClr val="accent1">
                    <a:lumMod val="75000"/>
                  </a:schemeClr>
                </a:solidFill>
              </a:rPr>
              <a:t>0</a:t>
            </a:r>
            <a:r>
              <a:rPr lang="en-US" dirty="0">
                <a:solidFill>
                  <a:schemeClr val="accent1">
                    <a:lumMod val="75000"/>
                  </a:schemeClr>
                </a:solidFill>
              </a:rPr>
              <a:t>, X</a:t>
            </a:r>
            <a:r>
              <a:rPr lang="en-US" sz="1100" dirty="0">
                <a:solidFill>
                  <a:schemeClr val="accent1">
                    <a:lumMod val="75000"/>
                  </a:schemeClr>
                </a:solidFill>
              </a:rPr>
              <a:t>0</a:t>
            </a:r>
            <a:r>
              <a:rPr lang="en-US" dirty="0">
                <a:solidFill>
                  <a:schemeClr val="accent1">
                    <a:lumMod val="75000"/>
                  </a:schemeClr>
                </a:solidFill>
              </a:rPr>
              <a:t> from strain field obtained from nano sensors.</a:t>
            </a:r>
          </a:p>
          <a:p>
            <a:pPr marL="285750" indent="-285750">
              <a:buFont typeface="Arial" panose="020B0604020202020204" pitchFamily="34" charset="0"/>
              <a:buChar char="•"/>
            </a:pPr>
            <a:r>
              <a:rPr lang="en-US" dirty="0">
                <a:solidFill>
                  <a:schemeClr val="accent1">
                    <a:lumMod val="75000"/>
                  </a:schemeClr>
                </a:solidFill>
              </a:rPr>
              <a:t>The models are generated for different sensor layout and optimized using different hyperparameters.</a:t>
            </a:r>
          </a:p>
          <a:p>
            <a:pPr marL="285750" indent="-285750">
              <a:buFont typeface="Arial" panose="020B0604020202020204" pitchFamily="34" charset="0"/>
              <a:buChar char="•"/>
            </a:pPr>
            <a:r>
              <a:rPr lang="en-US" dirty="0">
                <a:solidFill>
                  <a:schemeClr val="accent1">
                    <a:lumMod val="75000"/>
                  </a:schemeClr>
                </a:solidFill>
              </a:rPr>
              <a:t>The (4x4) rectangular model is tested using virtual experiments to check the performance:</a:t>
            </a:r>
          </a:p>
          <a:p>
            <a:pPr marL="742950" lvl="1" indent="-285750">
              <a:buFont typeface="Arial" panose="020B0604020202020204" pitchFamily="34" charset="0"/>
              <a:buChar char="•"/>
            </a:pPr>
            <a:r>
              <a:rPr lang="en-US" dirty="0">
                <a:solidFill>
                  <a:schemeClr val="accent1">
                    <a:lumMod val="75000"/>
                  </a:schemeClr>
                </a:solidFill>
              </a:rPr>
              <a:t>It performs reliably until 30% of noise in strain data.</a:t>
            </a:r>
          </a:p>
          <a:p>
            <a:pPr marL="742950" lvl="1" indent="-285750">
              <a:buFont typeface="Arial" panose="020B0604020202020204" pitchFamily="34" charset="0"/>
              <a:buChar char="•"/>
            </a:pPr>
            <a:r>
              <a:rPr lang="en-US" dirty="0">
                <a:solidFill>
                  <a:schemeClr val="accent1">
                    <a:lumMod val="75000"/>
                  </a:schemeClr>
                </a:solidFill>
              </a:rPr>
              <a:t>It fails when the testing data is outside the training range.</a:t>
            </a:r>
          </a:p>
          <a:p>
            <a:pPr marL="742950" lvl="1" indent="-285750">
              <a:buFont typeface="Arial" panose="020B0604020202020204" pitchFamily="34" charset="0"/>
              <a:buChar char="•"/>
            </a:pPr>
            <a:r>
              <a:rPr lang="en-US" dirty="0">
                <a:solidFill>
                  <a:schemeClr val="accent1">
                    <a:lumMod val="75000"/>
                  </a:schemeClr>
                </a:solidFill>
              </a:rPr>
              <a:t>The error in predictions of sin(β) and cos (β) could be used to identify model loss with the help of Pythagorean trigonometric.</a:t>
            </a:r>
          </a:p>
          <a:p>
            <a:endParaRPr lang="en-US" dirty="0">
              <a:solidFill>
                <a:schemeClr val="accent1">
                  <a:lumMod val="75000"/>
                </a:schemeClr>
              </a:solidFill>
            </a:endParaRPr>
          </a:p>
        </p:txBody>
      </p:sp>
    </p:spTree>
    <p:extLst>
      <p:ext uri="{BB962C8B-B14F-4D97-AF65-F5344CB8AC3E}">
        <p14:creationId xmlns:p14="http://schemas.microsoft.com/office/powerpoint/2010/main" val="1622354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39</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Conclusion </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18000" y="1072884"/>
            <a:ext cx="7344000"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 model performance of layouts is compared with each other.</a:t>
            </a:r>
          </a:p>
          <a:p>
            <a:pPr marL="285750" indent="-285750">
              <a:buFont typeface="Arial" panose="020B0604020202020204" pitchFamily="34" charset="0"/>
              <a:buChar char="•"/>
            </a:pPr>
            <a:r>
              <a:rPr lang="en-US" dirty="0">
                <a:solidFill>
                  <a:schemeClr val="accent1">
                    <a:lumMod val="75000"/>
                  </a:schemeClr>
                </a:solidFill>
              </a:rPr>
              <a:t>Hexagonal and Regular rectangular (4x4) layouts give better performance compared to others.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64A8">
                    <a:lumMod val="75000"/>
                  </a:srgbClr>
                </a:solidFill>
                <a:effectLst/>
                <a:uLnTx/>
                <a:uFillTx/>
                <a:latin typeface="Calibri"/>
                <a:ea typeface="+mn-ea"/>
                <a:cs typeface="+mn-cs"/>
              </a:rPr>
              <a:t>The sensor concept was initially implemented in [1], [2] and [3], with an aim to identify crack location. The limitations mentioned were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64A8">
                    <a:lumMod val="75000"/>
                  </a:srgbClr>
                </a:solidFill>
                <a:effectLst/>
                <a:uLnTx/>
                <a:uFillTx/>
                <a:latin typeface="Calibri"/>
                <a:ea typeface="+mn-ea"/>
                <a:cs typeface="+mn-cs"/>
              </a:rPr>
              <a:t>Electrodes have to be placed within a radius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64A8">
                    <a:lumMod val="75000"/>
                  </a:srgbClr>
                </a:solidFill>
                <a:effectLst/>
                <a:uLnTx/>
                <a:uFillTx/>
                <a:latin typeface="Calibri"/>
                <a:ea typeface="+mn-ea"/>
                <a:cs typeface="+mn-cs"/>
              </a:rPr>
              <a:t>Prediction depends on the choice of suitable initial value for solving nonlinear equation system.</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64A8">
                    <a:lumMod val="75000"/>
                  </a:srgbClr>
                </a:solidFill>
                <a:effectLst/>
                <a:uLnTx/>
                <a:uFillTx/>
                <a:latin typeface="Calibri"/>
                <a:ea typeface="+mn-ea"/>
                <a:cs typeface="+mn-cs"/>
              </a:rPr>
              <a:t>Good results were obtained only for pure Mode-I loading and not for pure Mode-II loading.</a:t>
            </a:r>
            <a:endParaRPr lang="en-US"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265535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4</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Subtasks for the thesis</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36000" y="888219"/>
            <a:ext cx="7668448" cy="3600986"/>
          </a:xfrm>
          <a:prstGeom prst="rect">
            <a:avLst/>
          </a:prstGeom>
          <a:noFill/>
        </p:spPr>
        <p:txBody>
          <a:bodyPr wrap="square" rtlCol="0">
            <a:spAutoFit/>
          </a:bodyPr>
          <a:lstStyle/>
          <a:p>
            <a:pPr marL="342900" indent="-342900">
              <a:lnSpc>
                <a:spcPct val="150000"/>
              </a:lnSpc>
              <a:buFont typeface="+mj-lt"/>
              <a:buAutoNum type="arabicPeriod"/>
            </a:pPr>
            <a:r>
              <a:rPr lang="en-US" sz="2000" dirty="0">
                <a:solidFill>
                  <a:schemeClr val="accent1">
                    <a:lumMod val="75000"/>
                  </a:schemeClr>
                </a:solidFill>
              </a:rPr>
              <a:t>Theoretical construction of the strain fields for arbitrarily located cracks and loadings.</a:t>
            </a:r>
          </a:p>
          <a:p>
            <a:pPr marL="342900" indent="-342900">
              <a:lnSpc>
                <a:spcPct val="150000"/>
              </a:lnSpc>
              <a:buFont typeface="+mj-lt"/>
              <a:buAutoNum type="arabicPeriod"/>
            </a:pPr>
            <a:r>
              <a:rPr lang="en-US" sz="2000" dirty="0">
                <a:solidFill>
                  <a:schemeClr val="accent1">
                    <a:lumMod val="75000"/>
                  </a:schemeClr>
                </a:solidFill>
              </a:rPr>
              <a:t>Computation of respective virtual electrical signals of nano strain gauges as training data for NN.</a:t>
            </a:r>
          </a:p>
          <a:p>
            <a:pPr marL="342900" indent="-342900">
              <a:lnSpc>
                <a:spcPct val="150000"/>
              </a:lnSpc>
              <a:buFont typeface="+mj-lt"/>
              <a:buAutoNum type="arabicPeriod"/>
            </a:pPr>
            <a:r>
              <a:rPr lang="en-US" sz="2000" dirty="0">
                <a:solidFill>
                  <a:schemeClr val="accent1">
                    <a:lumMod val="75000"/>
                  </a:schemeClr>
                </a:solidFill>
              </a:rPr>
              <a:t>Optimization of the structure of the NN and the sampling of the training data.</a:t>
            </a:r>
          </a:p>
          <a:p>
            <a:pPr marL="342900" indent="-342900">
              <a:lnSpc>
                <a:spcPct val="150000"/>
              </a:lnSpc>
              <a:buFont typeface="+mj-lt"/>
              <a:buAutoNum type="arabicPeriod"/>
            </a:pPr>
            <a:r>
              <a:rPr lang="en-US" sz="2000" dirty="0">
                <a:solidFill>
                  <a:schemeClr val="accent1">
                    <a:lumMod val="75000"/>
                  </a:schemeClr>
                </a:solidFill>
              </a:rPr>
              <a:t>Comparison of different layouts of sensor arrays.</a:t>
            </a:r>
          </a:p>
          <a:p>
            <a:pPr marL="285750" indent="-285750">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2488698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40</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Conclusion </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36000" y="1140589"/>
            <a:ext cx="7509251"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These limitations are overcome by the Neural Networks approach.</a:t>
            </a:r>
          </a:p>
          <a:p>
            <a:pPr marL="742950" lvl="1" indent="-285750">
              <a:buFont typeface="Arial" panose="020B0604020202020204" pitchFamily="34" charset="0"/>
              <a:buChar char="•"/>
            </a:pPr>
            <a:r>
              <a:rPr lang="en-US" dirty="0">
                <a:solidFill>
                  <a:schemeClr val="accent1">
                    <a:lumMod val="75000"/>
                  </a:schemeClr>
                </a:solidFill>
              </a:rPr>
              <a:t>All types of loading conditions could be trained.</a:t>
            </a:r>
          </a:p>
          <a:p>
            <a:pPr marL="742950" lvl="1" indent="-285750">
              <a:buFont typeface="Arial" panose="020B0604020202020204" pitchFamily="34" charset="0"/>
              <a:buChar char="•"/>
            </a:pPr>
            <a:r>
              <a:rPr lang="en-US" dirty="0">
                <a:solidFill>
                  <a:schemeClr val="accent1">
                    <a:lumMod val="75000"/>
                  </a:schemeClr>
                </a:solidFill>
              </a:rPr>
              <a:t>Sensors could be placed in any different distances from each other</a:t>
            </a:r>
          </a:p>
          <a:p>
            <a:pPr marL="742950" lvl="1" indent="-285750">
              <a:buFont typeface="Arial" panose="020B0604020202020204" pitchFamily="34" charset="0"/>
              <a:buChar char="•"/>
            </a:pPr>
            <a:r>
              <a:rPr lang="en-US" dirty="0">
                <a:solidFill>
                  <a:schemeClr val="accent1">
                    <a:lumMod val="75000"/>
                  </a:schemeClr>
                </a:solidFill>
              </a:rPr>
              <a:t>NN takes care of initial value guessing</a:t>
            </a:r>
          </a:p>
          <a:p>
            <a:pPr marL="285750" indent="-285750">
              <a:buFont typeface="Arial" panose="020B0604020202020204" pitchFamily="34" charset="0"/>
              <a:buChar char="•"/>
            </a:pPr>
            <a:r>
              <a:rPr lang="en-US" dirty="0">
                <a:solidFill>
                  <a:schemeClr val="accent1">
                    <a:lumMod val="75000"/>
                  </a:schemeClr>
                </a:solidFill>
              </a:rPr>
              <a:t>Only limitation is that the model performs as expected only within the training range of the data.</a:t>
            </a:r>
          </a:p>
          <a:p>
            <a:pPr marL="285750" indent="-285750">
              <a:buFont typeface="Arial" panose="020B0604020202020204" pitchFamily="34" charset="0"/>
              <a:buChar char="•"/>
            </a:pPr>
            <a:r>
              <a:rPr lang="en-US" dirty="0">
                <a:solidFill>
                  <a:schemeClr val="accent1">
                    <a:lumMod val="75000"/>
                  </a:schemeClr>
                </a:solidFill>
              </a:rPr>
              <a:t>But, NN implementation is efficient at every step and provides many facilities to adapt the model to a suitable problem.</a:t>
            </a:r>
          </a:p>
          <a:p>
            <a:pPr marL="285750" indent="-285750">
              <a:buFont typeface="Arial" panose="020B0604020202020204" pitchFamily="34" charset="0"/>
              <a:buChar char="•"/>
            </a:pPr>
            <a:r>
              <a:rPr lang="en-US" dirty="0">
                <a:solidFill>
                  <a:schemeClr val="accent1">
                    <a:lumMod val="75000"/>
                  </a:schemeClr>
                </a:solidFill>
              </a:rPr>
              <a:t>There is always a facility to train a model with desired output</a:t>
            </a:r>
          </a:p>
          <a:p>
            <a:pPr marL="285750" indent="-285750">
              <a:buFont typeface="Arial" panose="020B0604020202020204" pitchFamily="34" charset="0"/>
              <a:buChar char="•"/>
            </a:pPr>
            <a:r>
              <a:rPr lang="en-US" dirty="0">
                <a:solidFill>
                  <a:schemeClr val="accent1">
                    <a:lumMod val="75000"/>
                  </a:schemeClr>
                </a:solidFill>
              </a:rPr>
              <a:t>It provides minimum loss and a scope for much desired scientific experimentation.</a:t>
            </a:r>
          </a:p>
          <a:p>
            <a:pPr marL="742950" lvl="1" indent="-285750">
              <a:buFont typeface="Arial" panose="020B0604020202020204" pitchFamily="34" charset="0"/>
              <a:buChar char="•"/>
            </a:pPr>
            <a:endParaRPr lang="en-US" dirty="0">
              <a:solidFill>
                <a:schemeClr val="accent1">
                  <a:lumMod val="75000"/>
                </a:schemeClr>
              </a:solidFill>
            </a:endParaRPr>
          </a:p>
          <a:p>
            <a:pPr marL="742950" lvl="1" indent="-285750">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867718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38DAB1-4D9D-430B-948B-5D4C2E15ACDE}"/>
              </a:ext>
            </a:extLst>
          </p:cNvPr>
          <p:cNvSpPr>
            <a:spLocks noGrp="1"/>
          </p:cNvSpPr>
          <p:nvPr>
            <p:ph idx="1"/>
          </p:nvPr>
        </p:nvSpPr>
        <p:spPr>
          <a:xfrm>
            <a:off x="936000" y="987573"/>
            <a:ext cx="7308000" cy="3667283"/>
          </a:xfrm>
        </p:spPr>
        <p:txBody>
          <a:bodyPr>
            <a:noAutofit/>
          </a:bodyPr>
          <a:lstStyle/>
          <a:p>
            <a:pPr marL="342900" indent="-342900">
              <a:lnSpc>
                <a:spcPct val="120000"/>
              </a:lnSpc>
              <a:buFont typeface="+mj-lt"/>
              <a:buAutoNum type="arabicPeriod"/>
            </a:pPr>
            <a:r>
              <a:rPr lang="en-US" sz="1100" dirty="0">
                <a:solidFill>
                  <a:schemeClr val="accent1">
                    <a:lumMod val="75000"/>
                  </a:schemeClr>
                </a:solidFill>
              </a:rPr>
              <a:t>M Kuna and D </a:t>
            </a:r>
            <a:r>
              <a:rPr lang="en-US" sz="1100" dirty="0" err="1">
                <a:solidFill>
                  <a:schemeClr val="accent1">
                    <a:lumMod val="75000"/>
                  </a:schemeClr>
                </a:solidFill>
              </a:rPr>
              <a:t>Bäcker</a:t>
            </a:r>
            <a:r>
              <a:rPr lang="en-US" sz="1100" dirty="0">
                <a:solidFill>
                  <a:schemeClr val="accent1">
                    <a:lumMod val="75000"/>
                  </a:schemeClr>
                </a:solidFill>
              </a:rPr>
              <a:t>. A </a:t>
            </a:r>
            <a:r>
              <a:rPr lang="en-US" sz="1100" dirty="0" err="1">
                <a:solidFill>
                  <a:schemeClr val="accent1">
                    <a:lumMod val="75000"/>
                  </a:schemeClr>
                </a:solidFill>
              </a:rPr>
              <a:t>pvdf</a:t>
            </a:r>
            <a:r>
              <a:rPr lang="en-US" sz="1100" dirty="0">
                <a:solidFill>
                  <a:schemeClr val="accent1">
                    <a:lumMod val="75000"/>
                  </a:schemeClr>
                </a:solidFill>
              </a:rPr>
              <a:t> sensor for the in-situ measurement of stress intensity factors during fatigue crack growth. Procedia materials science, 3:473–478, 2014.</a:t>
            </a:r>
          </a:p>
          <a:p>
            <a:pPr marL="342900" indent="-342900">
              <a:lnSpc>
                <a:spcPct val="120000"/>
              </a:lnSpc>
              <a:buFont typeface="+mj-lt"/>
              <a:buAutoNum type="arabicPeriod"/>
            </a:pPr>
            <a:r>
              <a:rPr lang="en-US" sz="1100" dirty="0">
                <a:solidFill>
                  <a:schemeClr val="accent1">
                    <a:lumMod val="75000"/>
                  </a:schemeClr>
                </a:solidFill>
              </a:rPr>
              <a:t>Dennis B</a:t>
            </a:r>
            <a:r>
              <a:rPr lang="de-DE" sz="1100" dirty="0">
                <a:solidFill>
                  <a:schemeClr val="accent1">
                    <a:lumMod val="75000"/>
                  </a:schemeClr>
                </a:solidFill>
              </a:rPr>
              <a:t>ä</a:t>
            </a:r>
            <a:r>
              <a:rPr lang="en-US" sz="1100" dirty="0" err="1">
                <a:solidFill>
                  <a:schemeClr val="accent1">
                    <a:lumMod val="75000"/>
                  </a:schemeClr>
                </a:solidFill>
              </a:rPr>
              <a:t>cker</a:t>
            </a:r>
            <a:r>
              <a:rPr lang="en-US" sz="1100" dirty="0">
                <a:solidFill>
                  <a:schemeClr val="accent1">
                    <a:lumMod val="75000"/>
                  </a:schemeClr>
                </a:solidFill>
              </a:rPr>
              <a:t>, Andreas </a:t>
            </a:r>
            <a:r>
              <a:rPr lang="en-US" sz="1100" dirty="0" err="1">
                <a:solidFill>
                  <a:schemeClr val="accent1">
                    <a:lumMod val="75000"/>
                  </a:schemeClr>
                </a:solidFill>
              </a:rPr>
              <a:t>Ricoeur</a:t>
            </a:r>
            <a:r>
              <a:rPr lang="en-US" sz="1100" dirty="0">
                <a:solidFill>
                  <a:schemeClr val="accent1">
                    <a:lumMod val="75000"/>
                  </a:schemeClr>
                </a:solidFill>
              </a:rPr>
              <a:t>, and </a:t>
            </a:r>
            <a:r>
              <a:rPr lang="en-US" sz="1100" dirty="0" err="1">
                <a:solidFill>
                  <a:schemeClr val="accent1">
                    <a:lumMod val="75000"/>
                  </a:schemeClr>
                </a:solidFill>
              </a:rPr>
              <a:t>Meinhard</a:t>
            </a:r>
            <a:r>
              <a:rPr lang="en-US" sz="1100" dirty="0">
                <a:solidFill>
                  <a:schemeClr val="accent1">
                    <a:lumMod val="75000"/>
                  </a:schemeClr>
                </a:solidFill>
              </a:rPr>
              <a:t> Kuna. Sensor concept based on piezo-electric </a:t>
            </a:r>
            <a:r>
              <a:rPr lang="en-US" sz="1100" dirty="0" err="1">
                <a:solidFill>
                  <a:schemeClr val="accent1">
                    <a:lumMod val="75000"/>
                  </a:schemeClr>
                </a:solidFill>
              </a:rPr>
              <a:t>pvdf</a:t>
            </a:r>
            <a:r>
              <a:rPr lang="en-US" sz="1100" dirty="0">
                <a:solidFill>
                  <a:schemeClr val="accent1">
                    <a:lumMod val="75000"/>
                  </a:schemeClr>
                </a:solidFill>
              </a:rPr>
              <a:t> films for the structural health monitoring of fatigue crack growth. 2011.</a:t>
            </a:r>
          </a:p>
          <a:p>
            <a:pPr marL="342900" indent="-342900">
              <a:lnSpc>
                <a:spcPct val="120000"/>
              </a:lnSpc>
              <a:buFont typeface="+mj-lt"/>
              <a:buAutoNum type="arabicPeriod"/>
            </a:pPr>
            <a:r>
              <a:rPr lang="en-US" sz="1100" dirty="0">
                <a:solidFill>
                  <a:schemeClr val="accent1">
                    <a:lumMod val="75000"/>
                  </a:schemeClr>
                </a:solidFill>
              </a:rPr>
              <a:t>Nikhil </a:t>
            </a:r>
            <a:r>
              <a:rPr lang="en-US" sz="1100" dirty="0" err="1">
                <a:solidFill>
                  <a:schemeClr val="accent1">
                    <a:lumMod val="75000"/>
                  </a:schemeClr>
                </a:solidFill>
              </a:rPr>
              <a:t>Ketkar</a:t>
            </a:r>
            <a:r>
              <a:rPr lang="en-US" sz="1100" dirty="0">
                <a:solidFill>
                  <a:schemeClr val="accent1">
                    <a:lumMod val="75000"/>
                  </a:schemeClr>
                </a:solidFill>
              </a:rPr>
              <a:t> and Eder Santana. Deep learning with python, volume 1. Springer, 2017.</a:t>
            </a:r>
          </a:p>
          <a:p>
            <a:pPr marL="342900" indent="-342900">
              <a:lnSpc>
                <a:spcPct val="120000"/>
              </a:lnSpc>
              <a:buFont typeface="+mj-lt"/>
              <a:buAutoNum type="arabicPeriod"/>
            </a:pPr>
            <a:r>
              <a:rPr lang="en-US" sz="1100" dirty="0">
                <a:solidFill>
                  <a:schemeClr val="accent1">
                    <a:lumMod val="75000"/>
                  </a:schemeClr>
                </a:solidFill>
              </a:rPr>
              <a:t>D </a:t>
            </a:r>
            <a:r>
              <a:rPr lang="en-US" sz="1100" dirty="0" err="1">
                <a:solidFill>
                  <a:schemeClr val="accent1">
                    <a:lumMod val="75000"/>
                  </a:schemeClr>
                </a:solidFill>
              </a:rPr>
              <a:t>Bäcker</a:t>
            </a:r>
            <a:r>
              <a:rPr lang="en-US" sz="1100" dirty="0">
                <a:solidFill>
                  <a:schemeClr val="accent1">
                    <a:lumMod val="75000"/>
                  </a:schemeClr>
                </a:solidFill>
              </a:rPr>
              <a:t>, C H</a:t>
            </a:r>
            <a:r>
              <a:rPr lang="de-DE" sz="1100" dirty="0">
                <a:solidFill>
                  <a:schemeClr val="accent1">
                    <a:lumMod val="75000"/>
                  </a:schemeClr>
                </a:solidFill>
              </a:rPr>
              <a:t>ä</a:t>
            </a:r>
            <a:r>
              <a:rPr lang="en-US" sz="1100" dirty="0" err="1">
                <a:solidFill>
                  <a:schemeClr val="accent1">
                    <a:lumMod val="75000"/>
                  </a:schemeClr>
                </a:solidFill>
              </a:rPr>
              <a:t>usler</a:t>
            </a:r>
            <a:r>
              <a:rPr lang="en-US" sz="1100" dirty="0">
                <a:solidFill>
                  <a:schemeClr val="accent1">
                    <a:lumMod val="75000"/>
                  </a:schemeClr>
                </a:solidFill>
              </a:rPr>
              <a:t>, and M Kuna. Piezoelectric sensor for in situ measurement of stress intensity factors. In Sensors and Smart Structures Technologies for Civil, Mechanical, and Aerospace Systems 2011, volume 7981, page 79812T. International Society for Optics and Photonics, 2011.</a:t>
            </a:r>
          </a:p>
          <a:p>
            <a:pPr marL="342900" indent="-342900">
              <a:lnSpc>
                <a:spcPct val="120000"/>
              </a:lnSpc>
              <a:buFont typeface="+mj-lt"/>
              <a:buAutoNum type="arabicPeriod"/>
            </a:pPr>
            <a:r>
              <a:rPr lang="en-US" sz="1100" dirty="0">
                <a:solidFill>
                  <a:schemeClr val="accent1">
                    <a:lumMod val="75000"/>
                  </a:schemeClr>
                </a:solidFill>
              </a:rPr>
              <a:t>Ivan Nunes Da Silva, Danilo </a:t>
            </a:r>
            <a:r>
              <a:rPr lang="en-US" sz="1100" dirty="0" err="1">
                <a:solidFill>
                  <a:schemeClr val="accent1">
                    <a:lumMod val="75000"/>
                  </a:schemeClr>
                </a:solidFill>
              </a:rPr>
              <a:t>Hernane</a:t>
            </a:r>
            <a:r>
              <a:rPr lang="en-US" sz="1100" dirty="0">
                <a:solidFill>
                  <a:schemeClr val="accent1">
                    <a:lumMod val="75000"/>
                  </a:schemeClr>
                </a:solidFill>
              </a:rPr>
              <a:t> </a:t>
            </a:r>
            <a:r>
              <a:rPr lang="en-US" sz="1100" dirty="0" err="1">
                <a:solidFill>
                  <a:schemeClr val="accent1">
                    <a:lumMod val="75000"/>
                  </a:schemeClr>
                </a:solidFill>
              </a:rPr>
              <a:t>Spatti</a:t>
            </a:r>
            <a:r>
              <a:rPr lang="en-US" sz="1100" dirty="0">
                <a:solidFill>
                  <a:schemeClr val="accent1">
                    <a:lumMod val="75000"/>
                  </a:schemeClr>
                </a:solidFill>
              </a:rPr>
              <a:t>, </a:t>
            </a:r>
            <a:r>
              <a:rPr lang="en-US" sz="1100" dirty="0" err="1">
                <a:solidFill>
                  <a:schemeClr val="accent1">
                    <a:lumMod val="75000"/>
                  </a:schemeClr>
                </a:solidFill>
              </a:rPr>
              <a:t>Rogerio</a:t>
            </a:r>
            <a:r>
              <a:rPr lang="en-US" sz="1100" dirty="0">
                <a:solidFill>
                  <a:schemeClr val="accent1">
                    <a:lumMod val="75000"/>
                  </a:schemeClr>
                </a:solidFill>
              </a:rPr>
              <a:t> Andrade </a:t>
            </a:r>
            <a:r>
              <a:rPr lang="en-US" sz="1100" dirty="0" err="1">
                <a:solidFill>
                  <a:schemeClr val="accent1">
                    <a:lumMod val="75000"/>
                  </a:schemeClr>
                </a:solidFill>
              </a:rPr>
              <a:t>Flauzino</a:t>
            </a:r>
            <a:r>
              <a:rPr lang="en-US" sz="1100" dirty="0">
                <a:solidFill>
                  <a:schemeClr val="accent1">
                    <a:lumMod val="75000"/>
                  </a:schemeClr>
                </a:solidFill>
              </a:rPr>
              <a:t>, Luisa </a:t>
            </a:r>
            <a:r>
              <a:rPr lang="en-US" sz="1100" dirty="0" err="1">
                <a:solidFill>
                  <a:schemeClr val="accent1">
                    <a:lumMod val="75000"/>
                  </a:schemeClr>
                </a:solidFill>
              </a:rPr>
              <a:t>Helena</a:t>
            </a:r>
            <a:r>
              <a:rPr lang="en-US" sz="1100" dirty="0">
                <a:solidFill>
                  <a:schemeClr val="accent1">
                    <a:lumMod val="75000"/>
                  </a:schemeClr>
                </a:solidFill>
              </a:rPr>
              <a:t> </a:t>
            </a:r>
            <a:r>
              <a:rPr lang="en-US" sz="1100" dirty="0" err="1">
                <a:solidFill>
                  <a:schemeClr val="accent1">
                    <a:lumMod val="75000"/>
                  </a:schemeClr>
                </a:solidFill>
              </a:rPr>
              <a:t>Bartocci</a:t>
            </a:r>
            <a:r>
              <a:rPr lang="en-US" sz="1100" dirty="0">
                <a:solidFill>
                  <a:schemeClr val="accent1">
                    <a:lumMod val="75000"/>
                  </a:schemeClr>
                </a:solidFill>
              </a:rPr>
              <a:t> </a:t>
            </a:r>
            <a:r>
              <a:rPr lang="en-US" sz="1100" dirty="0" err="1">
                <a:solidFill>
                  <a:schemeClr val="accent1">
                    <a:lumMod val="75000"/>
                  </a:schemeClr>
                </a:solidFill>
              </a:rPr>
              <a:t>Liboni</a:t>
            </a:r>
            <a:r>
              <a:rPr lang="en-US" sz="1100" dirty="0">
                <a:solidFill>
                  <a:schemeClr val="accent1">
                    <a:lumMod val="75000"/>
                  </a:schemeClr>
                </a:solidFill>
              </a:rPr>
              <a:t>, and Silas Franco dos Reis Alves. Artificial neural network </a:t>
            </a:r>
            <a:r>
              <a:rPr lang="en-US" sz="1100" dirty="0" err="1">
                <a:solidFill>
                  <a:schemeClr val="accent1">
                    <a:lumMod val="75000"/>
                  </a:schemeClr>
                </a:solidFill>
              </a:rPr>
              <a:t>architectures</a:t>
            </a:r>
            <a:r>
              <a:rPr lang="en-US" sz="1100" dirty="0">
                <a:solidFill>
                  <a:schemeClr val="accent1">
                    <a:lumMod val="75000"/>
                  </a:schemeClr>
                </a:solidFill>
              </a:rPr>
              <a:t> and training processes. In Artificial neural networks, pages 21–28. Springer, 2017.</a:t>
            </a:r>
          </a:p>
          <a:p>
            <a:pPr marL="342900" indent="-342900">
              <a:lnSpc>
                <a:spcPct val="120000"/>
              </a:lnSpc>
              <a:buFont typeface="+mj-lt"/>
              <a:buAutoNum type="arabicPeriod"/>
            </a:pPr>
            <a:r>
              <a:rPr lang="en-US" sz="1100" dirty="0" err="1">
                <a:solidFill>
                  <a:schemeClr val="accent1">
                    <a:lumMod val="75000"/>
                  </a:schemeClr>
                </a:solidFill>
              </a:rPr>
              <a:t>Serokell</a:t>
            </a:r>
            <a:r>
              <a:rPr lang="en-US" sz="1100" dirty="0">
                <a:solidFill>
                  <a:schemeClr val="accent1">
                    <a:lumMod val="75000"/>
                  </a:schemeClr>
                </a:solidFill>
              </a:rPr>
              <a:t>. Artificial intelligence vs. machine learning vs. deep learning: What’s the difference, 2021-06-20. URL </a:t>
            </a:r>
            <a:r>
              <a:rPr lang="en-US" sz="1100" dirty="0">
                <a:solidFill>
                  <a:schemeClr val="accent1">
                    <a:lumMod val="75000"/>
                  </a:schemeClr>
                </a:solidFill>
                <a:hlinkClick r:id="rId2"/>
              </a:rPr>
              <a:t>https://ai.plainenglish.io/artificial-intelligence-vs-machine-learning-vs-deep-learning-whats</a:t>
            </a:r>
            <a:r>
              <a:rPr lang="en-US" sz="1100" dirty="0">
                <a:solidFill>
                  <a:schemeClr val="accent1">
                    <a:lumMod val="75000"/>
                  </a:schemeClr>
                </a:solidFill>
              </a:rPr>
              <a:t>.</a:t>
            </a:r>
          </a:p>
          <a:p>
            <a:pPr marL="342900" indent="-342900">
              <a:lnSpc>
                <a:spcPct val="120000"/>
              </a:lnSpc>
              <a:buFont typeface="+mj-lt"/>
              <a:buAutoNum type="arabicPeriod"/>
            </a:pPr>
            <a:r>
              <a:rPr lang="en-US" sz="1100" dirty="0">
                <a:solidFill>
                  <a:schemeClr val="accent1">
                    <a:lumMod val="75000"/>
                  </a:schemeClr>
                </a:solidFill>
              </a:rPr>
              <a:t>Fujimoto, Y., </a:t>
            </a:r>
            <a:r>
              <a:rPr lang="en-US" sz="1100" dirty="0" err="1">
                <a:solidFill>
                  <a:schemeClr val="accent1">
                    <a:lumMod val="75000"/>
                  </a:schemeClr>
                </a:solidFill>
              </a:rPr>
              <a:t>Shintaku</a:t>
            </a:r>
            <a:r>
              <a:rPr lang="en-US" sz="1100" dirty="0">
                <a:solidFill>
                  <a:schemeClr val="accent1">
                    <a:lumMod val="75000"/>
                  </a:schemeClr>
                </a:solidFill>
              </a:rPr>
              <a:t>, E., Pirker, G., Tanaka, Y., "Stress Intensity Factor Measurement of Two-Dimensional Cracks by the Use of Piezoelectric Sensor", JSME, Series A, Vol. 46, No. 4, 567-574 (2003) </a:t>
            </a:r>
          </a:p>
          <a:p>
            <a:pPr marL="342900" indent="-342900">
              <a:lnSpc>
                <a:spcPct val="120000"/>
              </a:lnSpc>
              <a:buFont typeface="+mj-lt"/>
              <a:buAutoNum type="arabicPeriod"/>
            </a:pPr>
            <a:r>
              <a:rPr lang="en-US" sz="1100" dirty="0">
                <a:solidFill>
                  <a:schemeClr val="accent1">
                    <a:lumMod val="75000"/>
                  </a:schemeClr>
                </a:solidFill>
              </a:rPr>
              <a:t>Fujimoto, Y., Liu, G., Tanaka, Y., </a:t>
            </a:r>
            <a:r>
              <a:rPr lang="en-US" sz="1100" dirty="0" err="1">
                <a:solidFill>
                  <a:schemeClr val="accent1">
                    <a:lumMod val="75000"/>
                  </a:schemeClr>
                </a:solidFill>
              </a:rPr>
              <a:t>Im</a:t>
            </a:r>
            <a:r>
              <a:rPr lang="en-US" sz="1100" dirty="0">
                <a:solidFill>
                  <a:schemeClr val="accent1">
                    <a:lumMod val="75000"/>
                  </a:schemeClr>
                </a:solidFill>
              </a:rPr>
              <a:t>, E., "Stress Intensity Factor Measurement of Cracks Using a Piezoelectric Element", Experimental Mechanics, Vol. 44, No. 3, 320-325 (June/2004) </a:t>
            </a:r>
          </a:p>
        </p:txBody>
      </p:sp>
      <p:sp>
        <p:nvSpPr>
          <p:cNvPr id="3" name="Slide Number Placeholder 2">
            <a:extLst>
              <a:ext uri="{FF2B5EF4-FFF2-40B4-BE49-F238E27FC236}">
                <a16:creationId xmlns:a16="http://schemas.microsoft.com/office/drawing/2014/main" id="{7CAAB9FA-AD2A-49A4-8D89-3DB68D790669}"/>
              </a:ext>
            </a:extLst>
          </p:cNvPr>
          <p:cNvSpPr>
            <a:spLocks noGrp="1"/>
          </p:cNvSpPr>
          <p:nvPr>
            <p:ph type="sldNum" sz="quarter" idx="4"/>
          </p:nvPr>
        </p:nvSpPr>
        <p:spPr/>
        <p:txBody>
          <a:bodyPr/>
          <a:lstStyle/>
          <a:p>
            <a:fld id="{F9CA7F02-FF28-4D8F-AF3B-6C950C783A54}" type="slidenum">
              <a:rPr lang="de-DE" smtClean="0"/>
              <a:pPr/>
              <a:t>41</a:t>
            </a:fld>
            <a:endParaRPr lang="de-DE"/>
          </a:p>
        </p:txBody>
      </p:sp>
      <p:sp>
        <p:nvSpPr>
          <p:cNvPr id="5" name="Content Placeholder 4">
            <a:extLst>
              <a:ext uri="{FF2B5EF4-FFF2-40B4-BE49-F238E27FC236}">
                <a16:creationId xmlns:a16="http://schemas.microsoft.com/office/drawing/2014/main" id="{770AF9F3-E5C1-4351-952A-06F135FB08F7}"/>
              </a:ext>
            </a:extLst>
          </p:cNvPr>
          <p:cNvSpPr>
            <a:spLocks noGrp="1"/>
          </p:cNvSpPr>
          <p:nvPr>
            <p:ph sz="quarter" idx="13"/>
          </p:nvPr>
        </p:nvSpPr>
        <p:spPr>
          <a:xfrm>
            <a:off x="936000" y="237081"/>
            <a:ext cx="7308000" cy="429622"/>
          </a:xfrm>
        </p:spPr>
        <p:txBody>
          <a:bodyPr/>
          <a:lstStyle/>
          <a:p>
            <a:r>
              <a:rPr lang="en-US" dirty="0"/>
              <a:t>References</a:t>
            </a:r>
          </a:p>
        </p:txBody>
      </p:sp>
      <p:sp>
        <p:nvSpPr>
          <p:cNvPr id="6" name="Footer Placeholder 5">
            <a:extLst>
              <a:ext uri="{FF2B5EF4-FFF2-40B4-BE49-F238E27FC236}">
                <a16:creationId xmlns:a16="http://schemas.microsoft.com/office/drawing/2014/main" id="{703B0C84-9881-4DBC-BF18-E939E7A345B4}"/>
              </a:ext>
            </a:extLst>
          </p:cNvPr>
          <p:cNvSpPr>
            <a:spLocks noGrp="1"/>
          </p:cNvSpPr>
          <p:nvPr>
            <p:ph type="ftr" sz="quarter" idx="3"/>
          </p:nvPr>
        </p:nvSpPr>
        <p:spPr/>
        <p:txBody>
          <a:bodyPr/>
          <a:lstStyle/>
          <a:p>
            <a:r>
              <a:rPr lang="de-DE"/>
              <a:t>TU Bergakademie Freiberg | Vortragender: Max Mustermann | 2020</a:t>
            </a:r>
            <a:endParaRPr lang="de-DE" dirty="0"/>
          </a:p>
        </p:txBody>
      </p:sp>
    </p:spTree>
    <p:extLst>
      <p:ext uri="{BB962C8B-B14F-4D97-AF65-F5344CB8AC3E}">
        <p14:creationId xmlns:p14="http://schemas.microsoft.com/office/powerpoint/2010/main" val="2461019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5</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Sensor concept using PVDF film</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pic>
        <p:nvPicPr>
          <p:cNvPr id="4" name="Picture 3">
            <a:extLst>
              <a:ext uri="{FF2B5EF4-FFF2-40B4-BE49-F238E27FC236}">
                <a16:creationId xmlns:a16="http://schemas.microsoft.com/office/drawing/2014/main" id="{DE567042-9184-4A37-AC7D-47ABBF703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625397"/>
            <a:ext cx="4783689" cy="1649548"/>
          </a:xfrm>
          <a:prstGeom prst="rect">
            <a:avLst/>
          </a:prstGeom>
        </p:spPr>
      </p:pic>
      <p:sp>
        <p:nvSpPr>
          <p:cNvPr id="7" name="TextBox 6">
            <a:extLst>
              <a:ext uri="{FF2B5EF4-FFF2-40B4-BE49-F238E27FC236}">
                <a16:creationId xmlns:a16="http://schemas.microsoft.com/office/drawing/2014/main" id="{8DD380C1-EF5B-415E-90EA-E8E2B4150574}"/>
              </a:ext>
            </a:extLst>
          </p:cNvPr>
          <p:cNvSpPr txBox="1"/>
          <p:nvPr/>
        </p:nvSpPr>
        <p:spPr>
          <a:xfrm>
            <a:off x="683569" y="2274945"/>
            <a:ext cx="4783688" cy="523220"/>
          </a:xfrm>
          <a:prstGeom prst="rect">
            <a:avLst/>
          </a:prstGeom>
          <a:noFill/>
        </p:spPr>
        <p:txBody>
          <a:bodyPr wrap="square" rtlCol="0">
            <a:spAutoFit/>
          </a:bodyPr>
          <a:lstStyle/>
          <a:p>
            <a:r>
              <a:rPr lang="en-US" sz="1400" dirty="0">
                <a:solidFill>
                  <a:srgbClr val="333333"/>
                </a:solidFill>
              </a:rPr>
              <a:t>Figure: Position of piezoelectric elements from [7] and [8] with 2 and 3 electrodes and with 49 electrodes [4].</a:t>
            </a:r>
          </a:p>
        </p:txBody>
      </p:sp>
      <p:sp>
        <p:nvSpPr>
          <p:cNvPr id="8" name="TextBox 7">
            <a:extLst>
              <a:ext uri="{FF2B5EF4-FFF2-40B4-BE49-F238E27FC236}">
                <a16:creationId xmlns:a16="http://schemas.microsoft.com/office/drawing/2014/main" id="{5F56B615-ED1E-48CC-9AC8-C3CBCB14761D}"/>
              </a:ext>
            </a:extLst>
          </p:cNvPr>
          <p:cNvSpPr txBox="1"/>
          <p:nvPr/>
        </p:nvSpPr>
        <p:spPr>
          <a:xfrm>
            <a:off x="5899397" y="1057466"/>
            <a:ext cx="2709607"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accent1">
                    <a:lumMod val="75000"/>
                  </a:schemeClr>
                </a:solidFill>
              </a:rPr>
              <a:t>2 electrodes</a:t>
            </a:r>
          </a:p>
          <a:p>
            <a:pPr marL="285750" indent="-285750">
              <a:buFont typeface="Wingdings" panose="05000000000000000000" pitchFamily="2" charset="2"/>
              <a:buChar char="Ø"/>
            </a:pPr>
            <a:r>
              <a:rPr lang="en-US" dirty="0">
                <a:solidFill>
                  <a:schemeClr val="accent1">
                    <a:lumMod val="75000"/>
                  </a:schemeClr>
                </a:solidFill>
              </a:rPr>
              <a:t>3 electrodes</a:t>
            </a:r>
          </a:p>
          <a:p>
            <a:pPr marL="285750" indent="-285750">
              <a:buFont typeface="Wingdings" panose="05000000000000000000" pitchFamily="2" charset="2"/>
              <a:buChar char="Ø"/>
            </a:pPr>
            <a:r>
              <a:rPr lang="en-US" dirty="0">
                <a:solidFill>
                  <a:schemeClr val="accent1">
                    <a:lumMod val="75000"/>
                  </a:schemeClr>
                </a:solidFill>
              </a:rPr>
              <a:t>49 electrodes on a film</a:t>
            </a:r>
          </a:p>
          <a:p>
            <a:endParaRPr lang="en-US" dirty="0">
              <a:solidFill>
                <a:schemeClr val="accent1">
                  <a:lumMod val="75000"/>
                </a:schemeClr>
              </a:solidFill>
            </a:endParaRPr>
          </a:p>
        </p:txBody>
      </p:sp>
      <p:sp>
        <p:nvSpPr>
          <p:cNvPr id="9" name="TextBox 8">
            <a:extLst>
              <a:ext uri="{FF2B5EF4-FFF2-40B4-BE49-F238E27FC236}">
                <a16:creationId xmlns:a16="http://schemas.microsoft.com/office/drawing/2014/main" id="{29A63ADB-03C9-4420-9EF1-DF01751C0D20}"/>
              </a:ext>
            </a:extLst>
          </p:cNvPr>
          <p:cNvSpPr txBox="1"/>
          <p:nvPr/>
        </p:nvSpPr>
        <p:spPr>
          <a:xfrm>
            <a:off x="539552" y="3003798"/>
            <a:ext cx="835292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A method for measuring SIF’s using a piezoelectric material.</a:t>
            </a:r>
          </a:p>
          <a:p>
            <a:pPr marL="285750" indent="-285750">
              <a:buFont typeface="Arial" panose="020B0604020202020204" pitchFamily="34" charset="0"/>
              <a:buChar char="•"/>
            </a:pPr>
            <a:r>
              <a:rPr lang="en-US" dirty="0">
                <a:solidFill>
                  <a:schemeClr val="accent1">
                    <a:lumMod val="75000"/>
                  </a:schemeClr>
                </a:solidFill>
              </a:rPr>
              <a:t>The induced electrical signals due to strains are a measure of crack load situation </a:t>
            </a:r>
          </a:p>
          <a:p>
            <a:pPr marL="285750" indent="-285750">
              <a:buFont typeface="Arial" panose="020B0604020202020204" pitchFamily="34" charset="0"/>
              <a:buChar char="•"/>
            </a:pPr>
            <a:r>
              <a:rPr lang="en-US" dirty="0">
                <a:solidFill>
                  <a:schemeClr val="accent1">
                    <a:lumMod val="75000"/>
                  </a:schemeClr>
                </a:solidFill>
              </a:rPr>
              <a:t>The crack position must be known for 2 and 3 electrode arrangement</a:t>
            </a:r>
          </a:p>
          <a:p>
            <a:pPr marL="285750" indent="-285750">
              <a:buFont typeface="Arial" panose="020B0604020202020204" pitchFamily="34" charset="0"/>
              <a:buChar char="•"/>
            </a:pPr>
            <a:r>
              <a:rPr lang="en-US" dirty="0">
                <a:solidFill>
                  <a:schemeClr val="accent1">
                    <a:lumMod val="75000"/>
                  </a:schemeClr>
                </a:solidFill>
              </a:rPr>
              <a:t>It allows the simultaneous determination of the crack tip location and the k-factors by solving inverse problem from solution of near crack tip fields.</a:t>
            </a:r>
          </a:p>
          <a:p>
            <a:pPr marL="285750" indent="-285750">
              <a:buFont typeface="Arial" panose="020B0604020202020204" pitchFamily="34" charset="0"/>
              <a:buChar char="•"/>
            </a:pPr>
            <a:endParaRPr lang="en-US"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a:p>
            <a:pPr marL="285750" indent="-285750">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1272230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6</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Introduction to AI and ML</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36000" y="888219"/>
            <a:ext cx="7668448"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chemeClr val="accent1">
                    <a:lumMod val="75000"/>
                  </a:schemeClr>
                </a:solidFill>
              </a:rPr>
              <a:t>Artificial Intelligence (AI) is referred as an umbrella term to describe problems from simple analytics to advanced learning algorithms.</a:t>
            </a:r>
          </a:p>
          <a:p>
            <a:pPr marL="285750" indent="-285750">
              <a:buFont typeface="Wingdings" panose="05000000000000000000" pitchFamily="2" charset="2"/>
              <a:buChar char="§"/>
            </a:pPr>
            <a:r>
              <a:rPr lang="en-US" dirty="0">
                <a:solidFill>
                  <a:schemeClr val="accent1">
                    <a:lumMod val="75000"/>
                  </a:schemeClr>
                </a:solidFill>
              </a:rPr>
              <a:t>AI leverages computers and machines to mimic the problem-solving and decision-making capabilities of the human mind.</a:t>
            </a:r>
          </a:p>
          <a:p>
            <a:pPr marL="285750" indent="-285750">
              <a:buFont typeface="Wingdings" panose="05000000000000000000" pitchFamily="2" charset="2"/>
              <a:buChar char="§"/>
            </a:pPr>
            <a:r>
              <a:rPr lang="en-US" dirty="0">
                <a:solidFill>
                  <a:schemeClr val="accent1">
                    <a:lumMod val="75000"/>
                  </a:schemeClr>
                </a:solidFill>
              </a:rPr>
              <a:t>AI is generally divided into 3 categories:</a:t>
            </a:r>
          </a:p>
          <a:p>
            <a:pPr marL="742950" lvl="1" indent="-285750">
              <a:buFont typeface="Wingdings" panose="05000000000000000000" pitchFamily="2" charset="2"/>
              <a:buChar char="§"/>
            </a:pPr>
            <a:r>
              <a:rPr lang="en-US" dirty="0">
                <a:solidFill>
                  <a:schemeClr val="accent1">
                    <a:lumMod val="75000"/>
                  </a:schemeClr>
                </a:solidFill>
              </a:rPr>
              <a:t>Weak AI (Narrow Capability)</a:t>
            </a:r>
          </a:p>
          <a:p>
            <a:pPr marL="742950" lvl="1" indent="-285750">
              <a:buFont typeface="Wingdings" panose="05000000000000000000" pitchFamily="2" charset="2"/>
              <a:buChar char="§"/>
            </a:pPr>
            <a:r>
              <a:rPr lang="en-US" dirty="0">
                <a:solidFill>
                  <a:schemeClr val="accent1">
                    <a:lumMod val="75000"/>
                  </a:schemeClr>
                </a:solidFill>
              </a:rPr>
              <a:t>Strong AI (General Capability)</a:t>
            </a:r>
          </a:p>
          <a:p>
            <a:pPr marL="742950" lvl="1" indent="-285750">
              <a:buFont typeface="Wingdings" panose="05000000000000000000" pitchFamily="2" charset="2"/>
              <a:buChar char="§"/>
            </a:pPr>
            <a:r>
              <a:rPr lang="en-US" dirty="0">
                <a:solidFill>
                  <a:schemeClr val="accent1">
                    <a:lumMod val="75000"/>
                  </a:schemeClr>
                </a:solidFill>
              </a:rPr>
              <a:t>Super AI (Transcendent Capability)</a:t>
            </a:r>
          </a:p>
          <a:p>
            <a:pPr marL="285750" indent="-285750">
              <a:buFont typeface="Wingdings" panose="05000000000000000000" pitchFamily="2" charset="2"/>
              <a:buChar char="§"/>
            </a:pPr>
            <a:r>
              <a:rPr lang="en-US" dirty="0">
                <a:solidFill>
                  <a:schemeClr val="accent1">
                    <a:lumMod val="75000"/>
                  </a:schemeClr>
                </a:solidFill>
              </a:rPr>
              <a:t>Machine Learning (ML) provides ability to learn automatically from data and improve from experience without explicit programming.</a:t>
            </a:r>
          </a:p>
          <a:p>
            <a:pPr marL="285750" indent="-285750">
              <a:buFont typeface="Wingdings" panose="05000000000000000000" pitchFamily="2" charset="2"/>
              <a:buChar char="§"/>
            </a:pPr>
            <a:r>
              <a:rPr lang="en-US" dirty="0">
                <a:solidFill>
                  <a:schemeClr val="accent1">
                    <a:lumMod val="75000"/>
                  </a:schemeClr>
                </a:solidFill>
              </a:rPr>
              <a:t>Current focus of data scientists in AI :</a:t>
            </a:r>
          </a:p>
          <a:p>
            <a:pPr marL="742950" lvl="1" indent="-285750">
              <a:buFont typeface="Wingdings" panose="05000000000000000000" pitchFamily="2" charset="2"/>
              <a:buChar char="§"/>
            </a:pPr>
            <a:r>
              <a:rPr lang="en-US" dirty="0">
                <a:solidFill>
                  <a:schemeClr val="accent1">
                    <a:lumMod val="75000"/>
                  </a:schemeClr>
                </a:solidFill>
              </a:rPr>
              <a:t>Machine Reasoning</a:t>
            </a:r>
          </a:p>
          <a:p>
            <a:pPr marL="742950" lvl="1" indent="-285750">
              <a:buFont typeface="Wingdings" panose="05000000000000000000" pitchFamily="2" charset="2"/>
              <a:buChar char="§"/>
            </a:pPr>
            <a:r>
              <a:rPr lang="en-US" dirty="0">
                <a:solidFill>
                  <a:schemeClr val="accent1">
                    <a:lumMod val="75000"/>
                  </a:schemeClr>
                </a:solidFill>
              </a:rPr>
              <a:t>Robotics</a:t>
            </a:r>
          </a:p>
        </p:txBody>
      </p:sp>
    </p:spTree>
    <p:extLst>
      <p:ext uri="{BB962C8B-B14F-4D97-AF65-F5344CB8AC3E}">
        <p14:creationId xmlns:p14="http://schemas.microsoft.com/office/powerpoint/2010/main" val="11629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67C081A-D2C9-4CC4-B3A7-024359A8D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94" y="2144568"/>
            <a:ext cx="5104433" cy="2193407"/>
          </a:xfrm>
          <a:prstGeom prst="rect">
            <a:avLst/>
          </a:prstGeom>
        </p:spPr>
      </p:pic>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7</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Overview of Machine Learning</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36000" y="888219"/>
            <a:ext cx="7668448" cy="1754326"/>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accent1">
                    <a:lumMod val="75000"/>
                  </a:schemeClr>
                </a:solidFill>
              </a:rPr>
              <a:t>Types of Machine Learning </a:t>
            </a:r>
          </a:p>
          <a:p>
            <a:pPr marL="742950" lvl="1" indent="-285750">
              <a:buFont typeface="Wingdings" panose="05000000000000000000" pitchFamily="2" charset="2"/>
              <a:buChar char="§"/>
            </a:pPr>
            <a:r>
              <a:rPr lang="en-US">
                <a:solidFill>
                  <a:schemeClr val="accent1">
                    <a:lumMod val="75000"/>
                  </a:schemeClr>
                </a:solidFill>
              </a:rPr>
              <a:t>Supervised learning</a:t>
            </a:r>
          </a:p>
          <a:p>
            <a:pPr marL="742950" lvl="1" indent="-285750">
              <a:buFont typeface="Wingdings" panose="05000000000000000000" pitchFamily="2" charset="2"/>
              <a:buChar char="§"/>
            </a:pPr>
            <a:r>
              <a:rPr lang="en-US">
                <a:solidFill>
                  <a:schemeClr val="accent1">
                    <a:lumMod val="75000"/>
                  </a:schemeClr>
                </a:solidFill>
              </a:rPr>
              <a:t>Unsupervised learning</a:t>
            </a:r>
          </a:p>
          <a:p>
            <a:pPr marL="742950" lvl="1" indent="-285750">
              <a:buFont typeface="Wingdings" panose="05000000000000000000" pitchFamily="2" charset="2"/>
              <a:buChar char="§"/>
            </a:pPr>
            <a:r>
              <a:rPr lang="en-US">
                <a:solidFill>
                  <a:schemeClr val="accent1">
                    <a:lumMod val="75000"/>
                  </a:schemeClr>
                </a:solidFill>
              </a:rPr>
              <a:t>Semi-supervised learning</a:t>
            </a:r>
          </a:p>
          <a:p>
            <a:pPr marL="742950" lvl="1" indent="-285750">
              <a:buFont typeface="Wingdings" panose="05000000000000000000" pitchFamily="2" charset="2"/>
              <a:buChar char="§"/>
            </a:pPr>
            <a:r>
              <a:rPr lang="en-US">
                <a:solidFill>
                  <a:schemeClr val="accent1">
                    <a:lumMod val="75000"/>
                  </a:schemeClr>
                </a:solidFill>
              </a:rPr>
              <a:t>Reinforcement learning</a:t>
            </a:r>
          </a:p>
          <a:p>
            <a:pPr marL="285750" indent="-285750">
              <a:buFont typeface="Arial" panose="020B0604020202020204" pitchFamily="34" charset="0"/>
              <a:buChar char="•"/>
            </a:pPr>
            <a:endParaRPr lang="en-US" dirty="0">
              <a:solidFill>
                <a:schemeClr val="accent1">
                  <a:lumMod val="75000"/>
                </a:schemeClr>
              </a:solidFill>
            </a:endParaRPr>
          </a:p>
        </p:txBody>
      </p:sp>
      <p:pic>
        <p:nvPicPr>
          <p:cNvPr id="4" name="Picture 3">
            <a:extLst>
              <a:ext uri="{FF2B5EF4-FFF2-40B4-BE49-F238E27FC236}">
                <a16:creationId xmlns:a16="http://schemas.microsoft.com/office/drawing/2014/main" id="{306F20FE-63B4-46AE-B8F1-A3178FCA1C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6740" y="897550"/>
            <a:ext cx="2088232" cy="643144"/>
          </a:xfrm>
          <a:prstGeom prst="rect">
            <a:avLst/>
          </a:prstGeom>
        </p:spPr>
      </p:pic>
      <p:pic>
        <p:nvPicPr>
          <p:cNvPr id="7" name="Picture 6">
            <a:extLst>
              <a:ext uri="{FF2B5EF4-FFF2-40B4-BE49-F238E27FC236}">
                <a16:creationId xmlns:a16="http://schemas.microsoft.com/office/drawing/2014/main" id="{0CB82F85-E31E-491C-9528-08FF3C7333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6740" y="1922286"/>
            <a:ext cx="2088232" cy="614034"/>
          </a:xfrm>
          <a:prstGeom prst="rect">
            <a:avLst/>
          </a:prstGeom>
        </p:spPr>
      </p:pic>
      <p:sp>
        <p:nvSpPr>
          <p:cNvPr id="8" name="TextBox 7">
            <a:extLst>
              <a:ext uri="{FF2B5EF4-FFF2-40B4-BE49-F238E27FC236}">
                <a16:creationId xmlns:a16="http://schemas.microsoft.com/office/drawing/2014/main" id="{A318BE23-A3A0-4481-B793-F5152020F97F}"/>
              </a:ext>
            </a:extLst>
          </p:cNvPr>
          <p:cNvSpPr txBox="1"/>
          <p:nvPr/>
        </p:nvSpPr>
        <p:spPr>
          <a:xfrm>
            <a:off x="5835378" y="1513731"/>
            <a:ext cx="1976982" cy="276999"/>
          </a:xfrm>
          <a:prstGeom prst="rect">
            <a:avLst/>
          </a:prstGeom>
          <a:noFill/>
        </p:spPr>
        <p:txBody>
          <a:bodyPr wrap="square" rtlCol="0">
            <a:spAutoFit/>
          </a:bodyPr>
          <a:lstStyle/>
          <a:p>
            <a:r>
              <a:rPr lang="en-US" sz="1200" dirty="0">
                <a:solidFill>
                  <a:srgbClr val="333333"/>
                </a:solidFill>
              </a:rPr>
              <a:t>Figure: Supervised Learning</a:t>
            </a:r>
          </a:p>
        </p:txBody>
      </p:sp>
      <p:sp>
        <p:nvSpPr>
          <p:cNvPr id="13" name="TextBox 12">
            <a:extLst>
              <a:ext uri="{FF2B5EF4-FFF2-40B4-BE49-F238E27FC236}">
                <a16:creationId xmlns:a16="http://schemas.microsoft.com/office/drawing/2014/main" id="{49152CC0-0C32-4FCA-B413-E8295F8A082E}"/>
              </a:ext>
            </a:extLst>
          </p:cNvPr>
          <p:cNvSpPr txBox="1"/>
          <p:nvPr/>
        </p:nvSpPr>
        <p:spPr>
          <a:xfrm>
            <a:off x="5779753" y="2529376"/>
            <a:ext cx="2088232" cy="276999"/>
          </a:xfrm>
          <a:prstGeom prst="rect">
            <a:avLst/>
          </a:prstGeom>
          <a:noFill/>
        </p:spPr>
        <p:txBody>
          <a:bodyPr wrap="square">
            <a:spAutoFit/>
          </a:bodyPr>
          <a:lstStyle/>
          <a:p>
            <a:r>
              <a:rPr lang="en-US" sz="1200" dirty="0">
                <a:solidFill>
                  <a:srgbClr val="333333"/>
                </a:solidFill>
              </a:rPr>
              <a:t>Figure: Unsupervised Learning</a:t>
            </a:r>
          </a:p>
        </p:txBody>
      </p:sp>
      <p:pic>
        <p:nvPicPr>
          <p:cNvPr id="11" name="Picture 10">
            <a:extLst>
              <a:ext uri="{FF2B5EF4-FFF2-40B4-BE49-F238E27FC236}">
                <a16:creationId xmlns:a16="http://schemas.microsoft.com/office/drawing/2014/main" id="{94F301DA-EBFD-4D41-9E62-BE8ECDA30A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66740" y="2851317"/>
            <a:ext cx="2088232" cy="779910"/>
          </a:xfrm>
          <a:prstGeom prst="rect">
            <a:avLst/>
          </a:prstGeom>
        </p:spPr>
      </p:pic>
      <p:sp>
        <p:nvSpPr>
          <p:cNvPr id="19" name="TextBox 18">
            <a:extLst>
              <a:ext uri="{FF2B5EF4-FFF2-40B4-BE49-F238E27FC236}">
                <a16:creationId xmlns:a16="http://schemas.microsoft.com/office/drawing/2014/main" id="{648DADA7-105A-48F4-A571-A04A7F59CD33}"/>
              </a:ext>
            </a:extLst>
          </p:cNvPr>
          <p:cNvSpPr txBox="1"/>
          <p:nvPr/>
        </p:nvSpPr>
        <p:spPr>
          <a:xfrm>
            <a:off x="5766740" y="3594679"/>
            <a:ext cx="2171605" cy="276999"/>
          </a:xfrm>
          <a:prstGeom prst="rect">
            <a:avLst/>
          </a:prstGeom>
          <a:noFill/>
        </p:spPr>
        <p:txBody>
          <a:bodyPr wrap="square">
            <a:spAutoFit/>
          </a:bodyPr>
          <a:lstStyle/>
          <a:p>
            <a:r>
              <a:rPr lang="en-US" sz="1200" dirty="0">
                <a:solidFill>
                  <a:srgbClr val="333333"/>
                </a:solidFill>
              </a:rPr>
              <a:t>Figure: Reinforcement Learning</a:t>
            </a:r>
          </a:p>
        </p:txBody>
      </p:sp>
      <p:sp>
        <p:nvSpPr>
          <p:cNvPr id="22" name="TextBox 21">
            <a:extLst>
              <a:ext uri="{FF2B5EF4-FFF2-40B4-BE49-F238E27FC236}">
                <a16:creationId xmlns:a16="http://schemas.microsoft.com/office/drawing/2014/main" id="{A5B43418-0C06-4F53-9FD1-1F15EAEAD1B0}"/>
              </a:ext>
            </a:extLst>
          </p:cNvPr>
          <p:cNvSpPr txBox="1"/>
          <p:nvPr/>
        </p:nvSpPr>
        <p:spPr>
          <a:xfrm>
            <a:off x="1979712" y="4337975"/>
            <a:ext cx="3312367" cy="276999"/>
          </a:xfrm>
          <a:prstGeom prst="rect">
            <a:avLst/>
          </a:prstGeom>
          <a:noFill/>
        </p:spPr>
        <p:txBody>
          <a:bodyPr wrap="square">
            <a:spAutoFit/>
          </a:bodyPr>
          <a:lstStyle/>
          <a:p>
            <a:r>
              <a:rPr lang="en-US" sz="1200" dirty="0">
                <a:solidFill>
                  <a:srgbClr val="333333"/>
                </a:solidFill>
              </a:rPr>
              <a:t>Figure: Supervised vs. Unsupervised Learning</a:t>
            </a:r>
          </a:p>
        </p:txBody>
      </p:sp>
    </p:spTree>
    <p:extLst>
      <p:ext uri="{BB962C8B-B14F-4D97-AF65-F5344CB8AC3E}">
        <p14:creationId xmlns:p14="http://schemas.microsoft.com/office/powerpoint/2010/main" val="2004922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8</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Deep Learning</a:t>
            </a:r>
          </a:p>
          <a:p>
            <a:endParaRPr lang="en-US" dirty="0"/>
          </a:p>
          <a:p>
            <a:endParaRPr lang="en-US" dirty="0"/>
          </a:p>
          <a:p>
            <a:endParaRPr lang="en-US" dirty="0"/>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36000" y="888219"/>
            <a:ext cx="7884472"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Deep learning (DL) is a subset of ML</a:t>
            </a:r>
          </a:p>
          <a:p>
            <a:pPr marL="285750" indent="-285750">
              <a:buFont typeface="Arial" panose="020B0604020202020204" pitchFamily="34" charset="0"/>
              <a:buChar char="•"/>
            </a:pPr>
            <a:r>
              <a:rPr lang="en-US" dirty="0">
                <a:solidFill>
                  <a:schemeClr val="accent1">
                    <a:lumMod val="75000"/>
                  </a:schemeClr>
                </a:solidFill>
              </a:rPr>
              <a:t>Uses Neural Networks (a structure similar to a human neuron) to perform analysis.</a:t>
            </a:r>
          </a:p>
          <a:p>
            <a:pPr marL="285750" indent="-285750">
              <a:buFont typeface="Arial" panose="020B0604020202020204" pitchFamily="34" charset="0"/>
              <a:buChar char="•"/>
            </a:pPr>
            <a:r>
              <a:rPr lang="en-US" dirty="0">
                <a:solidFill>
                  <a:schemeClr val="accent1">
                    <a:lumMod val="75000"/>
                  </a:schemeClr>
                </a:solidFill>
              </a:rPr>
              <a:t>It can ingest unstructured data in its raw form (text, images etc.)</a:t>
            </a:r>
          </a:p>
          <a:p>
            <a:pPr marL="285750" indent="-285750">
              <a:buFont typeface="Arial" panose="020B0604020202020204" pitchFamily="34" charset="0"/>
              <a:buChar char="•"/>
            </a:pPr>
            <a:r>
              <a:rPr lang="en-US" dirty="0">
                <a:solidFill>
                  <a:schemeClr val="accent1">
                    <a:lumMod val="75000"/>
                  </a:schemeClr>
                </a:solidFill>
              </a:rPr>
              <a:t>It can determine hierarchy of features which can distinguish different categories of data from one another.</a:t>
            </a:r>
          </a:p>
          <a:p>
            <a:pPr marL="285750" indent="-285750">
              <a:buFont typeface="Arial" panose="020B0604020202020204" pitchFamily="34" charset="0"/>
              <a:buChar char="•"/>
            </a:pPr>
            <a:r>
              <a:rPr lang="en-US" dirty="0">
                <a:solidFill>
                  <a:schemeClr val="accent1">
                    <a:lumMod val="75000"/>
                  </a:schemeClr>
                </a:solidFill>
              </a:rPr>
              <a:t>Tasks implemented using Neural Networks:</a:t>
            </a:r>
          </a:p>
          <a:p>
            <a:pPr marL="742950" lvl="1" indent="-285750">
              <a:buFont typeface="Wingdings" panose="05000000000000000000" pitchFamily="2" charset="2"/>
              <a:buChar char="§"/>
            </a:pPr>
            <a:r>
              <a:rPr lang="en-US" dirty="0">
                <a:solidFill>
                  <a:schemeClr val="accent1">
                    <a:lumMod val="75000"/>
                  </a:schemeClr>
                </a:solidFill>
              </a:rPr>
              <a:t>Classification</a:t>
            </a:r>
          </a:p>
          <a:p>
            <a:pPr marL="742950" lvl="1" indent="-285750">
              <a:buFont typeface="Wingdings" panose="05000000000000000000" pitchFamily="2" charset="2"/>
              <a:buChar char="§"/>
            </a:pPr>
            <a:r>
              <a:rPr lang="en-US" dirty="0">
                <a:solidFill>
                  <a:schemeClr val="accent1">
                    <a:lumMod val="75000"/>
                  </a:schemeClr>
                </a:solidFill>
              </a:rPr>
              <a:t>Classification with missing inputs</a:t>
            </a:r>
          </a:p>
          <a:p>
            <a:pPr marL="742950" lvl="1" indent="-285750">
              <a:buFont typeface="Wingdings" panose="05000000000000000000" pitchFamily="2" charset="2"/>
              <a:buChar char="§"/>
            </a:pPr>
            <a:r>
              <a:rPr lang="en-US" dirty="0">
                <a:solidFill>
                  <a:schemeClr val="accent1">
                    <a:lumMod val="75000"/>
                  </a:schemeClr>
                </a:solidFill>
              </a:rPr>
              <a:t>Predictive (Regression) analysis</a:t>
            </a:r>
          </a:p>
          <a:p>
            <a:pPr marL="742950" lvl="1" indent="-285750">
              <a:buFont typeface="Wingdings" panose="05000000000000000000" pitchFamily="2" charset="2"/>
              <a:buChar char="§"/>
            </a:pPr>
            <a:r>
              <a:rPr lang="en-US" dirty="0">
                <a:solidFill>
                  <a:schemeClr val="accent1">
                    <a:lumMod val="75000"/>
                  </a:schemeClr>
                </a:solidFill>
              </a:rPr>
              <a:t>Clustering</a:t>
            </a:r>
          </a:p>
          <a:p>
            <a:pPr marL="285750" indent="-285750">
              <a:buFont typeface="Arial" panose="020B0604020202020204" pitchFamily="34" charset="0"/>
              <a:buChar char="•"/>
            </a:pPr>
            <a:r>
              <a:rPr lang="en-US" dirty="0">
                <a:solidFill>
                  <a:schemeClr val="accent1">
                    <a:lumMod val="75000"/>
                  </a:schemeClr>
                </a:solidFill>
              </a:rPr>
              <a:t>Feature engineering, a technique specifically used in ML by researchers.</a:t>
            </a:r>
          </a:p>
          <a:p>
            <a:pPr marL="285750" indent="-285750">
              <a:buFont typeface="Arial" panose="020B0604020202020204" pitchFamily="34" charset="0"/>
              <a:buChar char="•"/>
            </a:pPr>
            <a:r>
              <a:rPr lang="en-US" dirty="0">
                <a:solidFill>
                  <a:schemeClr val="accent1">
                    <a:lumMod val="75000"/>
                  </a:schemeClr>
                </a:solidFill>
              </a:rPr>
              <a:t>Neural networks completes the task without the need for feature specifics.  </a:t>
            </a:r>
          </a:p>
        </p:txBody>
      </p:sp>
    </p:spTree>
    <p:extLst>
      <p:ext uri="{BB962C8B-B14F-4D97-AF65-F5344CB8AC3E}">
        <p14:creationId xmlns:p14="http://schemas.microsoft.com/office/powerpoint/2010/main" val="428826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70F688-AECF-43D3-A8B5-BC8BA947D3A6}"/>
              </a:ext>
            </a:extLst>
          </p:cNvPr>
          <p:cNvSpPr>
            <a:spLocks noGrp="1"/>
          </p:cNvSpPr>
          <p:nvPr>
            <p:ph type="sldNum" sz="quarter" idx="4"/>
          </p:nvPr>
        </p:nvSpPr>
        <p:spPr/>
        <p:txBody>
          <a:bodyPr/>
          <a:lstStyle/>
          <a:p>
            <a:fld id="{F9CA7F02-FF28-4D8F-AF3B-6C950C783A54}" type="slidenum">
              <a:rPr lang="de-DE" smtClean="0"/>
              <a:pPr/>
              <a:t>9</a:t>
            </a:fld>
            <a:endParaRPr lang="de-DE"/>
          </a:p>
        </p:txBody>
      </p:sp>
      <p:sp>
        <p:nvSpPr>
          <p:cNvPr id="12" name="Content Placeholder 11">
            <a:extLst>
              <a:ext uri="{FF2B5EF4-FFF2-40B4-BE49-F238E27FC236}">
                <a16:creationId xmlns:a16="http://schemas.microsoft.com/office/drawing/2014/main" id="{5BFACD24-5A67-4C9F-AF42-D1535B8EF826}"/>
              </a:ext>
            </a:extLst>
          </p:cNvPr>
          <p:cNvSpPr>
            <a:spLocks noGrp="1"/>
          </p:cNvSpPr>
          <p:nvPr>
            <p:ph sz="quarter" idx="13"/>
          </p:nvPr>
        </p:nvSpPr>
        <p:spPr>
          <a:xfrm>
            <a:off x="936000" y="195486"/>
            <a:ext cx="7308000" cy="429622"/>
          </a:xfrm>
        </p:spPr>
        <p:txBody>
          <a:bodyPr/>
          <a:lstStyle/>
          <a:p>
            <a:r>
              <a:rPr lang="en-US" dirty="0"/>
              <a:t>Neural Networks</a:t>
            </a:r>
          </a:p>
        </p:txBody>
      </p:sp>
      <p:sp>
        <p:nvSpPr>
          <p:cNvPr id="6" name="Footer Placeholder 5">
            <a:extLst>
              <a:ext uri="{FF2B5EF4-FFF2-40B4-BE49-F238E27FC236}">
                <a16:creationId xmlns:a16="http://schemas.microsoft.com/office/drawing/2014/main" id="{A76A2C4C-F0D6-47EE-8062-95A89301FF52}"/>
              </a:ext>
            </a:extLst>
          </p:cNvPr>
          <p:cNvSpPr>
            <a:spLocks noGrp="1"/>
          </p:cNvSpPr>
          <p:nvPr>
            <p:ph type="ftr" sz="quarter" idx="3"/>
          </p:nvPr>
        </p:nvSpPr>
        <p:spPr/>
        <p:txBody>
          <a:bodyPr/>
          <a:lstStyle/>
          <a:p>
            <a:r>
              <a:rPr lang="de-DE" dirty="0"/>
              <a:t>Padmanabha Pavan Chandra Vundurthy | IMFD | TU Bergakademie Freiberg | Master Thesis | July 2021</a:t>
            </a:r>
          </a:p>
        </p:txBody>
      </p:sp>
      <p:sp>
        <p:nvSpPr>
          <p:cNvPr id="16" name="TextBox 15">
            <a:extLst>
              <a:ext uri="{FF2B5EF4-FFF2-40B4-BE49-F238E27FC236}">
                <a16:creationId xmlns:a16="http://schemas.microsoft.com/office/drawing/2014/main" id="{2BFC9164-2A74-4B34-A02A-8575F896CB14}"/>
              </a:ext>
            </a:extLst>
          </p:cNvPr>
          <p:cNvSpPr txBox="1"/>
          <p:nvPr/>
        </p:nvSpPr>
        <p:spPr>
          <a:xfrm>
            <a:off x="904988" y="684539"/>
            <a:ext cx="7668448"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accent1">
                    <a:lumMod val="75000"/>
                  </a:schemeClr>
                </a:solidFill>
              </a:rPr>
              <a:t>NN interprets sensory data through a kind of machine perception, labelling or clustering raw input.</a:t>
            </a:r>
          </a:p>
          <a:p>
            <a:pPr marL="285750" indent="-285750">
              <a:buFont typeface="Arial" panose="020B0604020202020204" pitchFamily="34" charset="0"/>
              <a:buChar char="•"/>
            </a:pPr>
            <a:r>
              <a:rPr lang="en-US" dirty="0">
                <a:solidFill>
                  <a:schemeClr val="accent1">
                    <a:lumMod val="75000"/>
                  </a:schemeClr>
                </a:solidFill>
              </a:rPr>
              <a:t>The patterns they recognize are numerical, contained in vectors into which all real world data must be translated.</a:t>
            </a:r>
          </a:p>
          <a:p>
            <a:pPr marL="285750" indent="-285750">
              <a:buFont typeface="Arial" panose="020B0604020202020204" pitchFamily="34" charset="0"/>
              <a:buChar char="•"/>
            </a:pPr>
            <a:r>
              <a:rPr lang="en-US" dirty="0">
                <a:solidFill>
                  <a:schemeClr val="accent1">
                    <a:lumMod val="75000"/>
                  </a:schemeClr>
                </a:solidFill>
              </a:rPr>
              <a:t>It is “universal approximator”, finds correlation of inputs (</a:t>
            </a:r>
            <a:r>
              <a:rPr lang="en-US" i="1" dirty="0">
                <a:solidFill>
                  <a:schemeClr val="accent1">
                    <a:lumMod val="75000"/>
                  </a:schemeClr>
                </a:solidFill>
              </a:rPr>
              <a:t>x) </a:t>
            </a:r>
            <a:r>
              <a:rPr lang="en-US" dirty="0">
                <a:solidFill>
                  <a:schemeClr val="accent1">
                    <a:lumMod val="75000"/>
                  </a:schemeClr>
                </a:solidFill>
              </a:rPr>
              <a:t>to outputs </a:t>
            </a:r>
            <a:r>
              <a:rPr lang="en-US" i="1" dirty="0">
                <a:solidFill>
                  <a:schemeClr val="accent1">
                    <a:lumMod val="75000"/>
                  </a:schemeClr>
                </a:solidFill>
              </a:rPr>
              <a:t>(y) </a:t>
            </a:r>
            <a:r>
              <a:rPr lang="en-US" dirty="0">
                <a:solidFill>
                  <a:schemeClr val="accent1">
                    <a:lumMod val="75000"/>
                  </a:schemeClr>
                </a:solidFill>
              </a:rPr>
              <a:t>using a suitable function </a:t>
            </a:r>
            <a:r>
              <a:rPr lang="en-US" i="1" dirty="0">
                <a:solidFill>
                  <a:schemeClr val="accent1">
                    <a:lumMod val="75000"/>
                  </a:schemeClr>
                </a:solidFill>
              </a:rPr>
              <a:t>f .</a:t>
            </a:r>
          </a:p>
          <a:p>
            <a:pPr marL="285750" indent="-285750">
              <a:buFont typeface="Arial" panose="020B0604020202020204" pitchFamily="34" charset="0"/>
              <a:buChar char="•"/>
            </a:pPr>
            <a:r>
              <a:rPr lang="en-US" dirty="0">
                <a:solidFill>
                  <a:schemeClr val="accent1">
                    <a:lumMod val="75000"/>
                  </a:schemeClr>
                </a:solidFill>
              </a:rPr>
              <a:t>Classification </a:t>
            </a:r>
          </a:p>
          <a:p>
            <a:pPr marL="742950" lvl="1" indent="-285750">
              <a:buFont typeface="Arial" panose="020B0604020202020204" pitchFamily="34" charset="0"/>
              <a:buChar char="•"/>
            </a:pPr>
            <a:r>
              <a:rPr lang="en-US" dirty="0">
                <a:solidFill>
                  <a:schemeClr val="accent1">
                    <a:lumMod val="75000"/>
                  </a:schemeClr>
                </a:solidFill>
              </a:rPr>
              <a:t>Binary classification</a:t>
            </a:r>
          </a:p>
          <a:p>
            <a:pPr marL="742950" lvl="1" indent="-285750">
              <a:buFont typeface="Arial" panose="020B0604020202020204" pitchFamily="34" charset="0"/>
              <a:buChar char="•"/>
            </a:pPr>
            <a:r>
              <a:rPr lang="en-US" dirty="0">
                <a:solidFill>
                  <a:schemeClr val="accent1">
                    <a:lumMod val="75000"/>
                  </a:schemeClr>
                </a:solidFill>
              </a:rPr>
              <a:t>Multiclass classification</a:t>
            </a:r>
          </a:p>
          <a:p>
            <a:pPr marL="742950" lvl="1" indent="-285750">
              <a:buFont typeface="Arial" panose="020B0604020202020204" pitchFamily="34" charset="0"/>
              <a:buChar char="•"/>
            </a:pPr>
            <a:r>
              <a:rPr lang="en-US" dirty="0">
                <a:solidFill>
                  <a:schemeClr val="accent1">
                    <a:lumMod val="75000"/>
                  </a:schemeClr>
                </a:solidFill>
              </a:rPr>
              <a:t>Multilabel classification</a:t>
            </a:r>
          </a:p>
          <a:p>
            <a:pPr marL="285750" indent="-285750">
              <a:buFont typeface="Arial" panose="020B0604020202020204" pitchFamily="34" charset="0"/>
              <a:buChar char="•"/>
            </a:pPr>
            <a:r>
              <a:rPr lang="en-US" dirty="0">
                <a:solidFill>
                  <a:schemeClr val="accent1">
                    <a:lumMod val="75000"/>
                  </a:schemeClr>
                </a:solidFill>
              </a:rPr>
              <a:t>Regression </a:t>
            </a:r>
          </a:p>
          <a:p>
            <a:pPr marL="742950" lvl="1" indent="-285750">
              <a:buFont typeface="Arial" panose="020B0604020202020204" pitchFamily="34" charset="0"/>
              <a:buChar char="•"/>
            </a:pPr>
            <a:r>
              <a:rPr lang="en-US" dirty="0">
                <a:solidFill>
                  <a:schemeClr val="accent1">
                    <a:lumMod val="75000"/>
                  </a:schemeClr>
                </a:solidFill>
              </a:rPr>
              <a:t>Linear regression</a:t>
            </a:r>
          </a:p>
          <a:p>
            <a:pPr marL="742950" lvl="1" indent="-285750">
              <a:buFont typeface="Arial" panose="020B0604020202020204" pitchFamily="34" charset="0"/>
              <a:buChar char="•"/>
            </a:pPr>
            <a:r>
              <a:rPr lang="en-US" dirty="0">
                <a:solidFill>
                  <a:schemeClr val="accent1">
                    <a:lumMod val="75000"/>
                  </a:schemeClr>
                </a:solidFill>
              </a:rPr>
              <a:t>Logistic regression</a:t>
            </a:r>
          </a:p>
          <a:p>
            <a:pPr marL="285750" indent="-285750">
              <a:buFont typeface="Arial" panose="020B0604020202020204" pitchFamily="34" charset="0"/>
              <a:buChar char="•"/>
            </a:pPr>
            <a:endParaRPr lang="en-US" dirty="0">
              <a:solidFill>
                <a:schemeClr val="accent1">
                  <a:lumMod val="75000"/>
                </a:schemeClr>
              </a:solidFill>
            </a:endParaRPr>
          </a:p>
        </p:txBody>
      </p:sp>
    </p:spTree>
    <p:extLst>
      <p:ext uri="{BB962C8B-B14F-4D97-AF65-F5344CB8AC3E}">
        <p14:creationId xmlns:p14="http://schemas.microsoft.com/office/powerpoint/2010/main" val="59583650"/>
      </p:ext>
    </p:extLst>
  </p:cSld>
  <p:clrMapOvr>
    <a:masterClrMapping/>
  </p:clrMapOvr>
</p:sld>
</file>

<file path=ppt/theme/theme1.xml><?xml version="1.0" encoding="utf-8"?>
<a:theme xmlns:a="http://schemas.openxmlformats.org/drawingml/2006/main" name="TUBAF_ppt_grau_16zu9">
  <a:themeElements>
    <a:clrScheme name="TUBAF-Farben">
      <a:dk1>
        <a:srgbClr val="0064A8"/>
      </a:dk1>
      <a:lt1>
        <a:sysClr val="window" lastClr="FFFFFF"/>
      </a:lt1>
      <a:dk2>
        <a:srgbClr val="1F497D"/>
      </a:dk2>
      <a:lt2>
        <a:srgbClr val="EEECE1"/>
      </a:lt2>
      <a:accent1>
        <a:srgbClr val="0064A8"/>
      </a:accent1>
      <a:accent2>
        <a:srgbClr val="E66E01"/>
      </a:accent2>
      <a:accent3>
        <a:srgbClr val="4EBCCE"/>
      </a:accent3>
      <a:accent4>
        <a:srgbClr val="B20026"/>
      </a:accent4>
      <a:accent5>
        <a:srgbClr val="2E9028"/>
      </a:accent5>
      <a:accent6>
        <a:srgbClr val="7F7F7F"/>
      </a:accent6>
      <a:hlink>
        <a:srgbClr val="0064A8"/>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6zu9_weiss.potx [Schreibgeschützt]" id="{F21D303F-5626-4F0E-A510-EDA143FAD1A2}" vid="{79805C35-6F72-4A86-82C0-C6C46A26C2E8}"/>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16zu9_weiss</Template>
  <TotalTime>2517</TotalTime>
  <Words>4301</Words>
  <Application>Microsoft Office PowerPoint</Application>
  <PresentationFormat>On-screen Show (16:9)</PresentationFormat>
  <Paragraphs>427</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Cambria Math</vt:lpstr>
      <vt:lpstr>Courier New</vt:lpstr>
      <vt:lpstr>Wingdings</vt:lpstr>
      <vt:lpstr>TUBAF_ppt_grau_16zu9</vt:lpstr>
      <vt:lpstr>MACHINE LEARNING APPROACHES TO THE INVERSE PROBLEM OF IDENTIFYING CRACKS FROM ELECTRICAL SIGNALS IN STRUCTURAL HEALTH MONITORING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Strategy and Inference </vt:lpstr>
      <vt:lpstr>Model: Strategy and Inference </vt:lpstr>
      <vt:lpstr>Model: Strategy and Inference </vt:lpstr>
      <vt:lpstr>Model: Strategy and Inference </vt:lpstr>
      <vt:lpstr>Optimization of Neural Network</vt:lpstr>
      <vt:lpstr>Model: Optimization and Inference </vt:lpstr>
      <vt:lpstr>Model: Optimization and Inference </vt:lpstr>
      <vt:lpstr>Model: Optimization and Inference </vt:lpstr>
      <vt:lpstr>Comparison between optimized parameters</vt:lpstr>
      <vt:lpstr>Evaluation of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TU Bergakademie Freiberg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DIE 1. ÜBERSCHRIFT und eventuell noch ein Untertitel</dc:title>
  <dc:creator>Schellbach Sabine</dc:creator>
  <cp:lastModifiedBy>Pavan Chandra Vundurthy</cp:lastModifiedBy>
  <cp:revision>310</cp:revision>
  <dcterms:created xsi:type="dcterms:W3CDTF">2019-03-29T08:44:39Z</dcterms:created>
  <dcterms:modified xsi:type="dcterms:W3CDTF">2021-07-02T08:04:48Z</dcterms:modified>
</cp:coreProperties>
</file>